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99"/>
  </p:notesMasterIdLst>
  <p:sldIdLst>
    <p:sldId id="1350" r:id="rId5"/>
    <p:sldId id="372" r:id="rId6"/>
    <p:sldId id="1172" r:id="rId7"/>
    <p:sldId id="992" r:id="rId8"/>
    <p:sldId id="1345" r:id="rId9"/>
    <p:sldId id="789" r:id="rId10"/>
    <p:sldId id="733" r:id="rId11"/>
    <p:sldId id="1373" r:id="rId12"/>
    <p:sldId id="995" r:id="rId13"/>
    <p:sldId id="1372" r:id="rId14"/>
    <p:sldId id="1336" r:id="rId15"/>
    <p:sldId id="259" r:id="rId16"/>
    <p:sldId id="1370" r:id="rId17"/>
    <p:sldId id="792" r:id="rId18"/>
    <p:sldId id="1014" r:id="rId19"/>
    <p:sldId id="1015" r:id="rId20"/>
    <p:sldId id="1366" r:id="rId21"/>
    <p:sldId id="1368" r:id="rId22"/>
    <p:sldId id="1367" r:id="rId23"/>
    <p:sldId id="1016" r:id="rId24"/>
    <p:sldId id="1017" r:id="rId25"/>
    <p:sldId id="980" r:id="rId26"/>
    <p:sldId id="1018" r:id="rId27"/>
    <p:sldId id="803" r:id="rId28"/>
    <p:sldId id="1008" r:id="rId29"/>
    <p:sldId id="998" r:id="rId30"/>
    <p:sldId id="947" r:id="rId31"/>
    <p:sldId id="948" r:id="rId32"/>
    <p:sldId id="949" r:id="rId33"/>
    <p:sldId id="950" r:id="rId34"/>
    <p:sldId id="951" r:id="rId35"/>
    <p:sldId id="952" r:id="rId36"/>
    <p:sldId id="964" r:id="rId37"/>
    <p:sldId id="953" r:id="rId38"/>
    <p:sldId id="263" r:id="rId39"/>
    <p:sldId id="256" r:id="rId40"/>
    <p:sldId id="799" r:id="rId41"/>
    <p:sldId id="961" r:id="rId42"/>
    <p:sldId id="704" r:id="rId43"/>
    <p:sldId id="982" r:id="rId44"/>
    <p:sldId id="1338" r:id="rId45"/>
    <p:sldId id="1026" r:id="rId46"/>
    <p:sldId id="1232" r:id="rId47"/>
    <p:sldId id="726" r:id="rId48"/>
    <p:sldId id="727" r:id="rId49"/>
    <p:sldId id="708" r:id="rId50"/>
    <p:sldId id="709" r:id="rId51"/>
    <p:sldId id="710" r:id="rId52"/>
    <p:sldId id="1007" r:id="rId53"/>
    <p:sldId id="826" r:id="rId54"/>
    <p:sldId id="830" r:id="rId55"/>
    <p:sldId id="831" r:id="rId56"/>
    <p:sldId id="901" r:id="rId57"/>
    <p:sldId id="1002" r:id="rId58"/>
    <p:sldId id="834" r:id="rId59"/>
    <p:sldId id="835" r:id="rId60"/>
    <p:sldId id="1331" r:id="rId61"/>
    <p:sldId id="1022" r:id="rId62"/>
    <p:sldId id="1019" r:id="rId63"/>
    <p:sldId id="1020" r:id="rId64"/>
    <p:sldId id="1021" r:id="rId65"/>
    <p:sldId id="836" r:id="rId66"/>
    <p:sldId id="837" r:id="rId67"/>
    <p:sldId id="838" r:id="rId68"/>
    <p:sldId id="839" r:id="rId69"/>
    <p:sldId id="1025" r:id="rId70"/>
    <p:sldId id="1024" r:id="rId71"/>
    <p:sldId id="981" r:id="rId72"/>
    <p:sldId id="973" r:id="rId73"/>
    <p:sldId id="1003" r:id="rId74"/>
    <p:sldId id="1233" r:id="rId75"/>
    <p:sldId id="1234" r:id="rId76"/>
    <p:sldId id="1235" r:id="rId77"/>
    <p:sldId id="1236" r:id="rId78"/>
    <p:sldId id="1237" r:id="rId79"/>
    <p:sldId id="1004" r:id="rId80"/>
    <p:sldId id="1238" r:id="rId81"/>
    <p:sldId id="1239" r:id="rId82"/>
    <p:sldId id="1240" r:id="rId83"/>
    <p:sldId id="841" r:id="rId84"/>
    <p:sldId id="1329" r:id="rId85"/>
    <p:sldId id="850" r:id="rId86"/>
    <p:sldId id="871" r:id="rId87"/>
    <p:sldId id="1030" r:id="rId88"/>
    <p:sldId id="904" r:id="rId89"/>
    <p:sldId id="851" r:id="rId90"/>
    <p:sldId id="858" r:id="rId91"/>
    <p:sldId id="853" r:id="rId92"/>
    <p:sldId id="855" r:id="rId93"/>
    <p:sldId id="1028" r:id="rId94"/>
    <p:sldId id="921" r:id="rId95"/>
    <p:sldId id="922" r:id="rId96"/>
    <p:sldId id="909" r:id="rId97"/>
    <p:sldId id="994" r:id="rId98"/>
  </p:sldIdLst>
  <p:sldSz cx="12192000" cy="6858000"/>
  <p:notesSz cx="7004050" cy="9290050"/>
  <p:embeddedFontLst>
    <p:embeddedFont>
      <p:font typeface="Bradley Hand ITC" panose="03070402050302030203" pitchFamily="66" charset="0"/>
      <p:regular r:id="rId100"/>
    </p:embeddedFont>
    <p:embeddedFont>
      <p:font typeface="Brush Script MT" panose="03060802040406070304" pitchFamily="66" charset="0"/>
      <p:italic r:id="rId101"/>
    </p:embeddedFont>
    <p:embeddedFont>
      <p:font typeface="Calibri" panose="020F0502020204030204" pitchFamily="34" charset="0"/>
      <p:regular r:id="rId102"/>
      <p:bold r:id="rId103"/>
      <p:italic r:id="rId104"/>
      <p:boldItalic r:id="rId105"/>
    </p:embeddedFont>
    <p:embeddedFont>
      <p:font typeface="Metropolis-Light" panose="00000500000000000000" pitchFamily="50" charset="0"/>
      <p:regular r:id="rId106"/>
    </p:embeddedFont>
    <p:embeddedFont>
      <p:font typeface="Mistral" panose="03090702030407020403" pitchFamily="66" charset="0"/>
      <p:regular r:id="rId107"/>
    </p:embeddedFont>
    <p:embeddedFont>
      <p:font typeface="Montserrat ExtraBold" panose="00000900000000000000" pitchFamily="2" charset="0"/>
      <p:bold r:id="rId108"/>
      <p:boldItalic r:id="rId109"/>
    </p:embeddedFont>
    <p:embeddedFont>
      <p:font typeface="Verdana" panose="020B0604030504040204" pitchFamily="34" charset="0"/>
      <p:regular r:id="rId110"/>
      <p:bold r:id="rId111"/>
      <p:italic r:id="rId112"/>
      <p:boldItalic r:id="rId1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ich Notes to Rich" id="{F3317659-2EE6-45BF-8DCE-72359851F586}">
          <p14:sldIdLst/>
        </p14:section>
        <p14:section name="Introductions" id="{F67B7AFF-F4B7-4F90-B608-FE7E6FB91F65}">
          <p14:sldIdLst>
            <p14:sldId id="1350"/>
            <p14:sldId id="372"/>
            <p14:sldId id="1172"/>
            <p14:sldId id="992"/>
            <p14:sldId id="1345"/>
            <p14:sldId id="789"/>
            <p14:sldId id="733"/>
            <p14:sldId id="1373"/>
            <p14:sldId id="995"/>
            <p14:sldId id="1372"/>
            <p14:sldId id="1336"/>
          </p14:sldIdLst>
        </p14:section>
        <p14:section name="M1:Installing VSCode - HelloWorld" id="{896DC338-B5E8-45CA-8804-E08E5D6C893B}">
          <p14:sldIdLst>
            <p14:sldId id="259"/>
            <p14:sldId id="1370"/>
            <p14:sldId id="792"/>
            <p14:sldId id="1014"/>
            <p14:sldId id="1015"/>
            <p14:sldId id="1366"/>
            <p14:sldId id="1368"/>
            <p14:sldId id="1367"/>
            <p14:sldId id="1016"/>
            <p14:sldId id="1017"/>
            <p14:sldId id="980"/>
            <p14:sldId id="1018"/>
            <p14:sldId id="803"/>
            <p14:sldId id="1008"/>
          </p14:sldIdLst>
        </p14:section>
        <p14:section name="Types of Programming Languages" id="{D98C2502-FD93-4B46-812F-5F49B150CBDF}">
          <p14:sldIdLst>
            <p14:sldId id="998"/>
            <p14:sldId id="947"/>
            <p14:sldId id="948"/>
            <p14:sldId id="949"/>
            <p14:sldId id="950"/>
            <p14:sldId id="951"/>
            <p14:sldId id="952"/>
            <p14:sldId id="964"/>
            <p14:sldId id="953"/>
            <p14:sldId id="263"/>
            <p14:sldId id="256"/>
            <p14:sldId id="799"/>
            <p14:sldId id="961"/>
          </p14:sldIdLst>
        </p14:section>
        <p14:section name="How Java Works" id="{ACFE5D2D-18CB-4769-8C27-3AC140171AF1}">
          <p14:sldIdLst>
            <p14:sldId id="704"/>
            <p14:sldId id="982"/>
            <p14:sldId id="1338"/>
            <p14:sldId id="1026"/>
            <p14:sldId id="1232"/>
            <p14:sldId id="726"/>
            <p14:sldId id="727"/>
            <p14:sldId id="708"/>
            <p14:sldId id="709"/>
            <p14:sldId id="710"/>
            <p14:sldId id="1007"/>
            <p14:sldId id="826"/>
            <p14:sldId id="830"/>
            <p14:sldId id="831"/>
            <p14:sldId id="901"/>
          </p14:sldIdLst>
        </p14:section>
        <p14:section name="Variables 1" id="{E8120AC2-8C7E-47A8-BACF-FCCBBC4814C3}">
          <p14:sldIdLst>
            <p14:sldId id="1002"/>
            <p14:sldId id="834"/>
            <p14:sldId id="835"/>
            <p14:sldId id="1331"/>
            <p14:sldId id="1022"/>
            <p14:sldId id="1019"/>
            <p14:sldId id="1020"/>
            <p14:sldId id="1021"/>
            <p14:sldId id="836"/>
            <p14:sldId id="837"/>
            <p14:sldId id="838"/>
            <p14:sldId id="839"/>
            <p14:sldId id="1025"/>
            <p14:sldId id="1024"/>
            <p14:sldId id="981"/>
            <p14:sldId id="973"/>
            <p14:sldId id="1003"/>
            <p14:sldId id="1233"/>
            <p14:sldId id="1234"/>
            <p14:sldId id="1235"/>
            <p14:sldId id="1236"/>
            <p14:sldId id="1237"/>
            <p14:sldId id="1004"/>
            <p14:sldId id="1238"/>
            <p14:sldId id="1239"/>
            <p14:sldId id="1240"/>
            <p14:sldId id="841"/>
            <p14:sldId id="1329"/>
            <p14:sldId id="850"/>
            <p14:sldId id="871"/>
            <p14:sldId id="1030"/>
            <p14:sldId id="904"/>
            <p14:sldId id="851"/>
            <p14:sldId id="858"/>
            <p14:sldId id="853"/>
            <p14:sldId id="855"/>
            <p14:sldId id="1028"/>
            <p14:sldId id="921"/>
            <p14:sldId id="922"/>
            <p14:sldId id="909"/>
            <p14:sldId id="994"/>
          </p14:sldIdLst>
        </p14:section>
        <p14:section name="Stuff" id="{BD74C1B9-F69F-48AC-A0AA-14F32C8115F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FF3300"/>
    <a:srgbClr val="FFFF00"/>
    <a:srgbClr val="43FC24"/>
    <a:srgbClr val="333333"/>
    <a:srgbClr val="5F5F5F"/>
    <a:srgbClr val="00FFFF"/>
    <a:srgbClr val="0000FF"/>
    <a:srgbClr val="0099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9" autoAdjust="0"/>
    <p:restoredTop sz="76370" autoAdjust="0"/>
  </p:normalViewPr>
  <p:slideViewPr>
    <p:cSldViewPr snapToGrid="0">
      <p:cViewPr varScale="1">
        <p:scale>
          <a:sx n="113" d="100"/>
          <a:sy n="113" d="100"/>
        </p:scale>
        <p:origin x="138" y="630"/>
      </p:cViewPr>
      <p:guideLst/>
    </p:cSldViewPr>
  </p:slideViewPr>
  <p:notesTextViewPr>
    <p:cViewPr>
      <p:scale>
        <a:sx n="3" d="2"/>
        <a:sy n="3" d="2"/>
      </p:scale>
      <p:origin x="0" y="0"/>
    </p:cViewPr>
  </p:notesTextViewPr>
  <p:notesViewPr>
    <p:cSldViewPr snapToGrid="0">
      <p:cViewPr varScale="1">
        <p:scale>
          <a:sx n="80" d="100"/>
          <a:sy n="80" d="100"/>
        </p:scale>
        <p:origin x="316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13.fntdata"/><Relationship Id="rId16" Type="http://schemas.openxmlformats.org/officeDocument/2006/relationships/slide" Target="slides/slide12.xml"/><Relationship Id="rId107" Type="http://schemas.openxmlformats.org/officeDocument/2006/relationships/font" Target="fonts/font8.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3.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14.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4.fntdata"/><Relationship Id="rId108" Type="http://schemas.openxmlformats.org/officeDocument/2006/relationships/font" Target="fonts/font9.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0.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1.fntdata"/><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2.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CA"/>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2743B0FD-7635-4AE5-BFCB-774B883984D7}" type="datetimeFigureOut">
              <a:rPr lang="en-CA" smtClean="0"/>
              <a:t>2024-01-03</a:t>
            </a:fld>
            <a:endParaRPr lang="en-CA"/>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CA"/>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CA"/>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2577E379-9FC5-492D-9172-0A9EE55B05A7}" type="slidenum">
              <a:rPr lang="en-CA" smtClean="0"/>
              <a:t>‹#›</a:t>
            </a:fld>
            <a:endParaRPr lang="en-CA"/>
          </a:p>
        </p:txBody>
      </p:sp>
    </p:spTree>
    <p:extLst>
      <p:ext uri="{BB962C8B-B14F-4D97-AF65-F5344CB8AC3E}">
        <p14:creationId xmlns:p14="http://schemas.microsoft.com/office/powerpoint/2010/main" val="56807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6</a:t>
            </a:fld>
            <a:endParaRPr lang="en-CA"/>
          </a:p>
        </p:txBody>
      </p:sp>
    </p:spTree>
    <p:extLst>
      <p:ext uri="{BB962C8B-B14F-4D97-AF65-F5344CB8AC3E}">
        <p14:creationId xmlns:p14="http://schemas.microsoft.com/office/powerpoint/2010/main" val="2066316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minutes</a:t>
            </a:r>
          </a:p>
          <a:p>
            <a:endParaRPr lang="en-US" dirty="0"/>
          </a:p>
          <a:p>
            <a:pPr marL="171450" indent="-171450">
              <a:buFont typeface="Arial" panose="020B0604020202020204" pitchFamily="34" charset="0"/>
              <a:buChar char="•"/>
            </a:pPr>
            <a:r>
              <a:rPr lang="en-US" dirty="0"/>
              <a:t>Explaining the difference between fully scripted, fully compiled, and hybrid languages</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26</a:t>
            </a:fld>
            <a:endParaRPr lang="en-CA"/>
          </a:p>
        </p:txBody>
      </p:sp>
    </p:spTree>
    <p:extLst>
      <p:ext uri="{BB962C8B-B14F-4D97-AF65-F5344CB8AC3E}">
        <p14:creationId xmlns:p14="http://schemas.microsoft.com/office/powerpoint/2010/main" val="35692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Fully-scripted languages are slower than fully-compiled or hybrid languages</a:t>
            </a:r>
          </a:p>
        </p:txBody>
      </p:sp>
      <p:sp>
        <p:nvSpPr>
          <p:cNvPr id="4" name="Slide Number Placeholder 3"/>
          <p:cNvSpPr>
            <a:spLocks noGrp="1"/>
          </p:cNvSpPr>
          <p:nvPr>
            <p:ph type="sldNum" sz="quarter" idx="5"/>
          </p:nvPr>
        </p:nvSpPr>
        <p:spPr/>
        <p:txBody>
          <a:bodyPr/>
          <a:lstStyle/>
          <a:p>
            <a:fld id="{2577E379-9FC5-492D-9172-0A9EE55B05A7}" type="slidenum">
              <a:rPr lang="en-CA" smtClean="0"/>
              <a:t>28</a:t>
            </a:fld>
            <a:endParaRPr lang="en-CA"/>
          </a:p>
        </p:txBody>
      </p:sp>
    </p:spTree>
    <p:extLst>
      <p:ext uri="{BB962C8B-B14F-4D97-AF65-F5344CB8AC3E}">
        <p14:creationId xmlns:p14="http://schemas.microsoft.com/office/powerpoint/2010/main" val="3756798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Compiled languages run much more quickly than fully-scripted languages but do come with their own baggage when porting to other OS</a:t>
            </a:r>
          </a:p>
        </p:txBody>
      </p:sp>
      <p:sp>
        <p:nvSpPr>
          <p:cNvPr id="4" name="Slide Number Placeholder 3"/>
          <p:cNvSpPr>
            <a:spLocks noGrp="1"/>
          </p:cNvSpPr>
          <p:nvPr>
            <p:ph type="sldNum" sz="quarter" idx="5"/>
          </p:nvPr>
        </p:nvSpPr>
        <p:spPr/>
        <p:txBody>
          <a:bodyPr/>
          <a:lstStyle/>
          <a:p>
            <a:fld id="{2577E379-9FC5-492D-9172-0A9EE55B05A7}" type="slidenum">
              <a:rPr lang="en-CA" smtClean="0"/>
              <a:t>29</a:t>
            </a:fld>
            <a:endParaRPr lang="en-CA"/>
          </a:p>
        </p:txBody>
      </p:sp>
    </p:spTree>
    <p:extLst>
      <p:ext uri="{BB962C8B-B14F-4D97-AF65-F5344CB8AC3E}">
        <p14:creationId xmlns:p14="http://schemas.microsoft.com/office/powerpoint/2010/main" val="990671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compiler for each OS that you plan to ship on</a:t>
            </a:r>
          </a:p>
          <a:p>
            <a:r>
              <a:rPr lang="en-US" dirty="0"/>
              <a:t>Need programmers for each OS</a:t>
            </a:r>
          </a:p>
          <a:p>
            <a:r>
              <a:rPr lang="en-US" dirty="0"/>
              <a:t>Need to manage 3 separate code bases</a:t>
            </a:r>
          </a:p>
          <a:p>
            <a:r>
              <a:rPr lang="en-US" dirty="0"/>
              <a:t>Etc.</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30</a:t>
            </a:fld>
            <a:endParaRPr lang="en-CA"/>
          </a:p>
        </p:txBody>
      </p:sp>
    </p:spTree>
    <p:extLst>
      <p:ext uri="{BB962C8B-B14F-4D97-AF65-F5344CB8AC3E}">
        <p14:creationId xmlns:p14="http://schemas.microsoft.com/office/powerpoint/2010/main" val="3719838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Hybrid languages a middle-ground where our code runs faster than fully-scripted, while still maintaining the portability</a:t>
            </a:r>
          </a:p>
        </p:txBody>
      </p:sp>
      <p:sp>
        <p:nvSpPr>
          <p:cNvPr id="4" name="Slide Number Placeholder 3"/>
          <p:cNvSpPr>
            <a:spLocks noGrp="1"/>
          </p:cNvSpPr>
          <p:nvPr>
            <p:ph type="sldNum" sz="quarter" idx="5"/>
          </p:nvPr>
        </p:nvSpPr>
        <p:spPr/>
        <p:txBody>
          <a:bodyPr/>
          <a:lstStyle/>
          <a:p>
            <a:fld id="{2577E379-9FC5-492D-9172-0A9EE55B05A7}" type="slidenum">
              <a:rPr lang="en-CA" smtClean="0"/>
              <a:t>31</a:t>
            </a:fld>
            <a:endParaRPr lang="en-CA"/>
          </a:p>
        </p:txBody>
      </p:sp>
    </p:spTree>
    <p:extLst>
      <p:ext uri="{BB962C8B-B14F-4D97-AF65-F5344CB8AC3E}">
        <p14:creationId xmlns:p14="http://schemas.microsoft.com/office/powerpoint/2010/main" val="1282634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is slower because it is fully scripted.  The interpreter must convert all the way from source to machine code while the program is running.</a:t>
            </a:r>
          </a:p>
          <a:p>
            <a:endParaRPr lang="en-US" dirty="0"/>
          </a:p>
          <a:p>
            <a:r>
              <a:rPr lang="en-US" dirty="0"/>
              <a:t>The java JVM just has to convert from bytecode to machine code while the program is running.</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34</a:t>
            </a:fld>
            <a:endParaRPr lang="en-CA"/>
          </a:p>
        </p:txBody>
      </p:sp>
    </p:spTree>
    <p:extLst>
      <p:ext uri="{BB962C8B-B14F-4D97-AF65-F5344CB8AC3E}">
        <p14:creationId xmlns:p14="http://schemas.microsoft.com/office/powerpoint/2010/main" val="1836277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Python is much more succinct than the other languages.  This is one of Pythons great attractions.  </a:t>
            </a:r>
          </a:p>
          <a:p>
            <a:endParaRPr lang="en-US" dirty="0"/>
          </a:p>
          <a:p>
            <a:r>
              <a:rPr lang="en-US" dirty="0"/>
              <a:t>Java is more verbose but it does have some advantages over Python.  As with everything else in life, there are trade-offs between the two languages</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36</a:t>
            </a:fld>
            <a:endParaRPr lang="en-CA"/>
          </a:p>
        </p:txBody>
      </p:sp>
    </p:spTree>
    <p:extLst>
      <p:ext uri="{BB962C8B-B14F-4D97-AF65-F5344CB8AC3E}">
        <p14:creationId xmlns:p14="http://schemas.microsoft.com/office/powerpoint/2010/main" val="1815100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pros and cons of Python vs Java</a:t>
            </a:r>
          </a:p>
          <a:p>
            <a:endParaRPr lang="en-US" dirty="0"/>
          </a:p>
          <a:p>
            <a:pPr marL="171450" indent="-171450">
              <a:buFontTx/>
              <a:buChar char="-"/>
            </a:pPr>
            <a:r>
              <a:rPr lang="en-US" dirty="0"/>
              <a:t>Java has a huge legacy base, lots of jobs, and is great for web apps</a:t>
            </a:r>
          </a:p>
          <a:p>
            <a:pPr marL="171450" indent="-171450">
              <a:buFontTx/>
              <a:buChar char="-"/>
            </a:pPr>
            <a:r>
              <a:rPr lang="en-US" dirty="0"/>
              <a:t>Python has huge momentum, active community and great for AI and machine learning</a:t>
            </a:r>
          </a:p>
          <a:p>
            <a:pPr marL="171450" indent="-171450">
              <a:buFontTx/>
              <a:buChar char="-"/>
            </a:pPr>
            <a:r>
              <a:rPr lang="en-US" dirty="0"/>
              <a:t>Don’t get too hung up on one language vs another.  Once you understand the fundamentals of programming, languages are easy to learn</a:t>
            </a:r>
          </a:p>
          <a:p>
            <a:pPr marL="171450" indent="-171450">
              <a:buFontTx/>
              <a:buChar char="-"/>
            </a:pPr>
            <a:r>
              <a:rPr lang="en-US" dirty="0"/>
              <a:t>Being too set on one vs another will limit your career path options.</a:t>
            </a:r>
          </a:p>
          <a:p>
            <a:pPr marL="171450" indent="-171450">
              <a:buFontTx/>
              <a:buChar char="-"/>
            </a:pPr>
            <a:endParaRPr lang="en-US" dirty="0"/>
          </a:p>
          <a:p>
            <a:pPr marL="171450" indent="-171450">
              <a:buFontTx/>
              <a:buChar char="-"/>
            </a:pPr>
            <a:r>
              <a:rPr lang="en-CA" dirty="0"/>
              <a:t>One thing that is different and important is that Python is dynamically typed so the type of a variable is determined during runtime vs Java, which is statically typed – meaning we must know the type of the variable at compile time (or design time), while we are writing the code</a:t>
            </a:r>
          </a:p>
        </p:txBody>
      </p:sp>
      <p:sp>
        <p:nvSpPr>
          <p:cNvPr id="4" name="Slide Number Placeholder 3"/>
          <p:cNvSpPr>
            <a:spLocks noGrp="1"/>
          </p:cNvSpPr>
          <p:nvPr>
            <p:ph type="sldNum" sz="quarter" idx="5"/>
          </p:nvPr>
        </p:nvSpPr>
        <p:spPr/>
        <p:txBody>
          <a:bodyPr/>
          <a:lstStyle/>
          <a:p>
            <a:fld id="{2577E379-9FC5-492D-9172-0A9EE55B05A7}" type="slidenum">
              <a:rPr lang="en-CA" smtClean="0"/>
              <a:t>37</a:t>
            </a:fld>
            <a:endParaRPr lang="en-CA"/>
          </a:p>
        </p:txBody>
      </p:sp>
    </p:spTree>
    <p:extLst>
      <p:ext uri="{BB962C8B-B14F-4D97-AF65-F5344CB8AC3E}">
        <p14:creationId xmlns:p14="http://schemas.microsoft.com/office/powerpoint/2010/main" val="1075460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Show the bytecode:</a:t>
            </a:r>
          </a:p>
          <a:p>
            <a:pPr marL="628650" lvl="1" indent="-171450">
              <a:buFont typeface="Arial" panose="020B0604020202020204" pitchFamily="34" charset="0"/>
              <a:buChar char="•"/>
            </a:pPr>
            <a:r>
              <a:rPr lang="en-US" dirty="0"/>
              <a:t>Ensure that you have the “JVM Bytecode Viewer” extension installed.</a:t>
            </a:r>
          </a:p>
          <a:p>
            <a:pPr marL="628650" lvl="1" indent="-171450">
              <a:buFont typeface="Arial" panose="020B0604020202020204" pitchFamily="34" charset="0"/>
              <a:buChar char="•"/>
            </a:pPr>
            <a:r>
              <a:rPr lang="en-US" dirty="0"/>
              <a:t>Go to the </a:t>
            </a:r>
            <a:r>
              <a:rPr lang="en-US" dirty="0" err="1"/>
              <a:t>helloworld</a:t>
            </a:r>
            <a:r>
              <a:rPr lang="en-US" dirty="0"/>
              <a:t>/</a:t>
            </a:r>
            <a:r>
              <a:rPr lang="en-US" b="1" dirty="0"/>
              <a:t>bin</a:t>
            </a:r>
            <a:r>
              <a:rPr lang="en-US" dirty="0"/>
              <a:t> directory, right click on </a:t>
            </a:r>
            <a:r>
              <a:rPr lang="en-US" dirty="0" err="1"/>
              <a:t>HelloWorld.class</a:t>
            </a:r>
            <a:r>
              <a:rPr lang="en-US" dirty="0"/>
              <a:t>, and select “Show Bytecode (Verbose)”</a:t>
            </a:r>
          </a:p>
          <a:p>
            <a:pPr marL="628650" lvl="1" indent="-171450">
              <a:buFont typeface="Arial" panose="020B0604020202020204" pitchFamily="34" charset="0"/>
              <a:buChar char="•"/>
            </a:pPr>
            <a:r>
              <a:rPr lang="en-US" dirty="0"/>
              <a:t>The compiler took our HelloWorld.java </a:t>
            </a:r>
            <a:r>
              <a:rPr lang="en-US" dirty="0" err="1"/>
              <a:t>sourcecode</a:t>
            </a:r>
            <a:r>
              <a:rPr lang="en-US" dirty="0"/>
              <a:t> file and compiled it into this bytecode.  This is the code that the JVM will load into the method area of memory and interpret into native machine instructions</a:t>
            </a:r>
          </a:p>
          <a:p>
            <a:pPr marL="171450" indent="-171450">
              <a:buFont typeface="Arial" panose="020B0604020202020204" pitchFamily="34" charset="0"/>
              <a:buChar char="•"/>
            </a:pPr>
            <a:r>
              <a:rPr lang="en-US" dirty="0"/>
              <a:t>Show the debugger in action:</a:t>
            </a:r>
          </a:p>
          <a:p>
            <a:pPr marL="628650" lvl="1" indent="-171450">
              <a:buFont typeface="Arial" panose="020B0604020202020204" pitchFamily="34" charset="0"/>
              <a:buChar char="•"/>
            </a:pPr>
            <a:r>
              <a:rPr lang="en-US" dirty="0"/>
              <a:t>Put a breakpoint on the first line of the method (click to the left of the line number until the red dot shows up) and show the students how to add the breakpoint.</a:t>
            </a:r>
          </a:p>
          <a:p>
            <a:pPr marL="628650" lvl="1" indent="-171450">
              <a:buFont typeface="Arial" panose="020B0604020202020204" pitchFamily="34" charset="0"/>
              <a:buChar char="•"/>
            </a:pPr>
            <a:r>
              <a:rPr lang="en-US" dirty="0"/>
              <a:t>debug the program.  Continue to step into it for a while to show the students how much work is being done just to print out HelloWorld</a:t>
            </a:r>
          </a:p>
          <a:p>
            <a:pPr marL="628650" lvl="1" indent="-171450">
              <a:buFont typeface="Arial" panose="020B0604020202020204" pitchFamily="34" charset="0"/>
              <a:buChar char="•"/>
            </a:pPr>
            <a:r>
              <a:rPr lang="en-US" dirty="0"/>
              <a:t>Perhaps point out how, as you step into methods, the stack frames are stacking up in the stack – mention that this will become important to us later</a:t>
            </a: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40</a:t>
            </a:fld>
            <a:endParaRPr lang="en-CA"/>
          </a:p>
        </p:txBody>
      </p:sp>
    </p:spTree>
    <p:extLst>
      <p:ext uri="{BB962C8B-B14F-4D97-AF65-F5344CB8AC3E}">
        <p14:creationId xmlns:p14="http://schemas.microsoft.com/office/powerpoint/2010/main" val="2476187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41</a:t>
            </a:fld>
            <a:endParaRPr lang="en-CA"/>
          </a:p>
        </p:txBody>
      </p:sp>
    </p:spTree>
    <p:extLst>
      <p:ext uri="{BB962C8B-B14F-4D97-AF65-F5344CB8AC3E}">
        <p14:creationId xmlns:p14="http://schemas.microsoft.com/office/powerpoint/2010/main" val="110233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discuss the “professor factor” which is based on whether I like you or not.  If you’ve answered a question imperfectly but you’ve been a good student, participated, worked hard, </a:t>
            </a:r>
            <a:r>
              <a:rPr lang="en-US" dirty="0" err="1"/>
              <a:t>etc</a:t>
            </a:r>
            <a:r>
              <a:rPr lang="en-US" dirty="0"/>
              <a:t>, I’m more likely to give you the benefit of the doubt on the question.  Feel free to remove it!</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7</a:t>
            </a:fld>
            <a:endParaRPr lang="en-CA"/>
          </a:p>
        </p:txBody>
      </p:sp>
    </p:spTree>
    <p:extLst>
      <p:ext uri="{BB962C8B-B14F-4D97-AF65-F5344CB8AC3E}">
        <p14:creationId xmlns:p14="http://schemas.microsoft.com/office/powerpoint/2010/main" val="691062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47</a:t>
            </a:fld>
            <a:endParaRPr lang="en-CA"/>
          </a:p>
        </p:txBody>
      </p:sp>
    </p:spTree>
    <p:extLst>
      <p:ext uri="{BB962C8B-B14F-4D97-AF65-F5344CB8AC3E}">
        <p14:creationId xmlns:p14="http://schemas.microsoft.com/office/powerpoint/2010/main" val="625294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minutes</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49</a:t>
            </a:fld>
            <a:endParaRPr lang="en-CA"/>
          </a:p>
        </p:txBody>
      </p:sp>
    </p:spTree>
    <p:extLst>
      <p:ext uri="{BB962C8B-B14F-4D97-AF65-F5344CB8AC3E}">
        <p14:creationId xmlns:p14="http://schemas.microsoft.com/office/powerpoint/2010/main" val="2522669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projects become a jumble of code with no organization, where everything is connected to everything else and making a change to one part of the program ends up breaking something in some other part of the program.</a:t>
            </a:r>
          </a:p>
          <a:p>
            <a:endParaRPr lang="en-US" dirty="0"/>
          </a:p>
          <a:p>
            <a:r>
              <a:rPr lang="en-US" dirty="0"/>
              <a:t>We want our components to work together to form beautiful music without negatively impacting each other.</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50</a:t>
            </a:fld>
            <a:endParaRPr lang="en-CA"/>
          </a:p>
        </p:txBody>
      </p:sp>
    </p:spTree>
    <p:extLst>
      <p:ext uri="{BB962C8B-B14F-4D97-AF65-F5344CB8AC3E}">
        <p14:creationId xmlns:p14="http://schemas.microsoft.com/office/powerpoint/2010/main" val="3861940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the JVM requires memory in order to run your programs</a:t>
            </a:r>
          </a:p>
          <a:p>
            <a:pPr marL="171450" indent="-171450">
              <a:buFont typeface="Arial" panose="020B0604020202020204" pitchFamily="34" charset="0"/>
              <a:buChar char="•"/>
            </a:pPr>
            <a:r>
              <a:rPr lang="en-US" dirty="0"/>
              <a:t>When you start up the JVM, it will grab three chunks of memory…the stack, the heap, and the method area.</a:t>
            </a:r>
          </a:p>
          <a:p>
            <a:pPr marL="171450" indent="-171450">
              <a:buFont typeface="Arial" panose="020B0604020202020204" pitchFamily="34" charset="0"/>
              <a:buChar char="•"/>
            </a:pPr>
            <a:r>
              <a:rPr lang="en-US" dirty="0"/>
              <a:t>Now, this isn’t 100% true but, unless you plan to write your own operating systems, it’s close enough to true to be useful</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51</a:t>
            </a:fld>
            <a:endParaRPr lang="en-CA"/>
          </a:p>
        </p:txBody>
      </p:sp>
    </p:spTree>
    <p:extLst>
      <p:ext uri="{BB962C8B-B14F-4D97-AF65-F5344CB8AC3E}">
        <p14:creationId xmlns:p14="http://schemas.microsoft.com/office/powerpoint/2010/main" val="243421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start to click on run inside of a class in VSCode, a bunch of things happen</a:t>
            </a:r>
          </a:p>
          <a:p>
            <a:endParaRPr lang="en-US" dirty="0"/>
          </a:p>
          <a:p>
            <a:pPr marL="228600" indent="-228600">
              <a:buFont typeface="+mj-lt"/>
              <a:buAutoNum type="arabicPeriod"/>
            </a:pPr>
            <a:r>
              <a:rPr lang="en-US" dirty="0"/>
              <a:t>Any uncompiled the classes in your project get compiled into bytecode and stored as bytecode in .class files in your bin directory</a:t>
            </a:r>
          </a:p>
          <a:p>
            <a:pPr marL="228600" indent="-228600">
              <a:buFont typeface="+mj-lt"/>
              <a:buAutoNum type="arabicPeriod"/>
            </a:pPr>
            <a:r>
              <a:rPr lang="en-US" dirty="0"/>
              <a:t>The JVM spins up and grabs a big chunk of memory and divides into three areas: the stack, the heap, and the method area</a:t>
            </a:r>
          </a:p>
          <a:p>
            <a:pPr marL="228600" indent="-228600">
              <a:buFont typeface="+mj-lt"/>
              <a:buAutoNum type="arabicPeriod"/>
            </a:pPr>
            <a:r>
              <a:rPr lang="en-US" dirty="0"/>
              <a:t>The bytecode from the file with the main method is loaded from the .class file on your hard drive by something called a “Class Loader” which is part of the JVM.  The Class Loader loads the bytecode into the method area memory.  Once the bytecode is in the method area, the JVM can start interpreting the bytecode that makes up the main method into machine code and your program starts running!</a:t>
            </a:r>
          </a:p>
          <a:p>
            <a:pPr marL="228600" indent="-228600">
              <a:buFont typeface="+mj-lt"/>
              <a:buAutoNum type="arabicPeriod"/>
            </a:pPr>
            <a:r>
              <a:rPr lang="en-US" dirty="0"/>
              <a:t>Remember, that our programs always start running in the main method.</a:t>
            </a:r>
          </a:p>
          <a:p>
            <a:pPr marL="228600" indent="-228600">
              <a:buFont typeface="+mj-lt"/>
              <a:buAutoNum type="arabicPeriod"/>
            </a:pPr>
            <a:r>
              <a:rPr lang="en-US" dirty="0"/>
              <a:t>Every time our program needs the bytecode from a new Class, the class loader will load it into the method area</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52</a:t>
            </a:fld>
            <a:endParaRPr lang="en-CA"/>
          </a:p>
        </p:txBody>
      </p:sp>
    </p:spTree>
    <p:extLst>
      <p:ext uri="{BB962C8B-B14F-4D97-AF65-F5344CB8AC3E}">
        <p14:creationId xmlns:p14="http://schemas.microsoft.com/office/powerpoint/2010/main" val="1130987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first two rules of the JVM – understanding how the JVM works will make you a much more effective programmer!</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53</a:t>
            </a:fld>
            <a:endParaRPr lang="en-CA"/>
          </a:p>
        </p:txBody>
      </p:sp>
    </p:spTree>
    <p:extLst>
      <p:ext uri="{BB962C8B-B14F-4D97-AF65-F5344CB8AC3E}">
        <p14:creationId xmlns:p14="http://schemas.microsoft.com/office/powerpoint/2010/main" val="2144037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minutes</a:t>
            </a:r>
          </a:p>
          <a:p>
            <a:pPr marL="171450" indent="-171450">
              <a:buFont typeface="Arial" panose="020B0604020202020204" pitchFamily="34" charset="0"/>
              <a:buChar char="•"/>
            </a:pPr>
            <a:r>
              <a:rPr lang="en-US" dirty="0"/>
              <a:t>Introduce primitive variables just follow along the notes in the demos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54</a:t>
            </a:fld>
            <a:endParaRPr lang="en-CA"/>
          </a:p>
        </p:txBody>
      </p:sp>
    </p:spTree>
    <p:extLst>
      <p:ext uri="{BB962C8B-B14F-4D97-AF65-F5344CB8AC3E}">
        <p14:creationId xmlns:p14="http://schemas.microsoft.com/office/powerpoint/2010/main" val="692292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tell VSCode not to step into the Classes contained in the JDK.  If we don’t, every time we step into a </a:t>
            </a:r>
            <a:r>
              <a:rPr lang="en-US" dirty="0" err="1"/>
              <a:t>println</a:t>
            </a:r>
            <a:r>
              <a:rPr lang="en-US" dirty="0"/>
              <a:t>, it will start stepping into that code.</a:t>
            </a:r>
          </a:p>
          <a:p>
            <a:endParaRPr lang="en-US" dirty="0"/>
          </a:p>
          <a:p>
            <a:r>
              <a:rPr lang="en-US" dirty="0"/>
              <a:t>You could skip this and just use step over but it will cause the debugger to step into the threading class when it gets to the end of the method.  You would need to remember to either end the debug session before the final } in the method or use step into at that point.  It’s probably easier to just uncomment the line in the settings.json file.</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57</a:t>
            </a:fld>
            <a:endParaRPr lang="en-CA"/>
          </a:p>
        </p:txBody>
      </p:sp>
    </p:spTree>
    <p:extLst>
      <p:ext uri="{BB962C8B-B14F-4D97-AF65-F5344CB8AC3E}">
        <p14:creationId xmlns:p14="http://schemas.microsoft.com/office/powerpoint/2010/main" val="311614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58</a:t>
            </a:fld>
            <a:endParaRPr lang="en-CA"/>
          </a:p>
        </p:txBody>
      </p:sp>
    </p:spTree>
    <p:extLst>
      <p:ext uri="{BB962C8B-B14F-4D97-AF65-F5344CB8AC3E}">
        <p14:creationId xmlns:p14="http://schemas.microsoft.com/office/powerpoint/2010/main" val="3923427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force VSCode to use the debug console instead of terminal, follow the next slide.  It just makes the output less noisy</a:t>
            </a:r>
          </a:p>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59</a:t>
            </a:fld>
            <a:endParaRPr lang="en-CA"/>
          </a:p>
        </p:txBody>
      </p:sp>
    </p:spTree>
    <p:extLst>
      <p:ext uri="{BB962C8B-B14F-4D97-AF65-F5344CB8AC3E}">
        <p14:creationId xmlns:p14="http://schemas.microsoft.com/office/powerpoint/2010/main" val="2759592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correctly copied the course material to your Slate section, the Course Outline should be in the Student Content area</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9</a:t>
            </a:fld>
            <a:endParaRPr lang="en-CA"/>
          </a:p>
        </p:txBody>
      </p:sp>
    </p:spTree>
    <p:extLst>
      <p:ext uri="{BB962C8B-B14F-4D97-AF65-F5344CB8AC3E}">
        <p14:creationId xmlns:p14="http://schemas.microsoft.com/office/powerpoint/2010/main" val="4264933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Key Points </a:t>
            </a:r>
          </a:p>
          <a:p>
            <a:pPr marL="285750" indent="-285750">
              <a:spcBef>
                <a:spcPts val="1200"/>
              </a:spcBef>
              <a:buFont typeface="Arial" panose="020B0604020202020204" pitchFamily="34" charset="0"/>
              <a:buChar char="•"/>
            </a:pPr>
            <a:endParaRPr lang="en-US" sz="2000" i="1" cap="all" baseline="0" dirty="0">
              <a:effectLst>
                <a:glow rad="101600">
                  <a:srgbClr val="00FFFF">
                    <a:alpha val="60000"/>
                  </a:srgbClr>
                </a:glow>
                <a:outerShdw blurRad="38100" dist="38100" dir="2700000" algn="tl">
                  <a:srgbClr val="000000">
                    <a:alpha val="43137"/>
                  </a:srgbClr>
                </a:outerShdw>
              </a:effectLst>
            </a:endParaRPr>
          </a:p>
          <a:p>
            <a:pPr marL="742950" lvl="1"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Python is dynamically typed</a:t>
            </a:r>
          </a:p>
          <a:p>
            <a:pPr marL="742950" lvl="1"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Figures out variables at runtime</a:t>
            </a:r>
          </a:p>
          <a:p>
            <a:pPr marL="742950" lvl="1"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Can change the type of information stored in a variable at any time</a:t>
            </a:r>
          </a:p>
          <a:p>
            <a:pPr marL="742950" lvl="1"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Slower</a:t>
            </a:r>
          </a:p>
          <a:p>
            <a:pPr marL="742950" lvl="1" indent="-285750">
              <a:spcBef>
                <a:spcPts val="1200"/>
              </a:spcBef>
              <a:buFont typeface="Arial" panose="020B0604020202020204" pitchFamily="34" charset="0"/>
              <a:buChar char="•"/>
            </a:pPr>
            <a:endParaRPr lang="en-US" sz="2000" i="1" cap="all" baseline="0" dirty="0">
              <a:effectLst>
                <a:glow rad="101600">
                  <a:srgbClr val="00FFFF">
                    <a:alpha val="60000"/>
                  </a:srgbClr>
                </a:glow>
                <a:outerShdw blurRad="38100" dist="38100" dir="2700000" algn="tl">
                  <a:srgbClr val="000000">
                    <a:alpha val="43137"/>
                  </a:srgbClr>
                </a:outerShdw>
              </a:effectLst>
            </a:endParaRPr>
          </a:p>
          <a:p>
            <a:pPr marL="742950" lvl="1"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Java is Statically Typed</a:t>
            </a:r>
          </a:p>
          <a:p>
            <a:pPr marL="742950" lvl="1"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We have to know what a variable type is at compile time</a:t>
            </a:r>
          </a:p>
          <a:p>
            <a:pPr marL="742950" lvl="1"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Can’t change variable types in midstream</a:t>
            </a:r>
          </a:p>
          <a:p>
            <a:pPr marL="742950" lvl="1"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Reduces hard-to-find bugs in your code</a:t>
            </a:r>
          </a:p>
          <a:p>
            <a:pPr marL="742950" lvl="1"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Faster</a:t>
            </a:r>
          </a:p>
          <a:p>
            <a:pPr marL="742950" lvl="1" indent="-285750">
              <a:spcBef>
                <a:spcPts val="1200"/>
              </a:spcBef>
              <a:buFont typeface="Arial" panose="020B0604020202020204" pitchFamily="34" charset="0"/>
              <a:buChar char="•"/>
            </a:pPr>
            <a:endParaRPr lang="en-US" sz="2000" i="1" cap="all" baseline="0" dirty="0">
              <a:effectLst>
                <a:glow rad="101600">
                  <a:srgbClr val="00FFFF">
                    <a:alpha val="60000"/>
                  </a:srgbClr>
                </a:glow>
                <a:outerShdw blurRad="38100" dist="38100" dir="2700000" algn="tl">
                  <a:srgbClr val="000000">
                    <a:alpha val="43137"/>
                  </a:srgbClr>
                </a:outerShdw>
              </a:effectLst>
            </a:endParaRPr>
          </a:p>
          <a:p>
            <a:pPr marL="742950" lvl="1"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Regardless of what language you use, don’t switch the type of information stored in a variable once you declare it.  At best it makes for confusing code and, at worst, it can introduce bugs into your code that are very hard to find</a:t>
            </a:r>
          </a:p>
          <a:p>
            <a:pPr marL="742950" lvl="1" indent="-285750">
              <a:spcBef>
                <a:spcPts val="1200"/>
              </a:spcBef>
              <a:buFont typeface="Arial" panose="020B0604020202020204" pitchFamily="34" charset="0"/>
              <a:buChar char="•"/>
            </a:pPr>
            <a:endParaRPr lang="en-US" sz="2000" i="1" cap="all" baseline="0" dirty="0">
              <a:effectLst>
                <a:glow rad="101600">
                  <a:srgbClr val="00FFFF">
                    <a:alpha val="60000"/>
                  </a:srgbClr>
                </a:glow>
                <a:outerShdw blurRad="38100" dist="38100" dir="2700000" algn="tl">
                  <a:srgbClr val="000000">
                    <a:alpha val="43137"/>
                  </a:srgbClr>
                </a:outerShdw>
              </a:effectLst>
            </a:endParaRPr>
          </a:p>
          <a:p>
            <a:pPr marL="285750" indent="-285750">
              <a:spcBef>
                <a:spcPts val="1200"/>
              </a:spcBef>
              <a:buFont typeface="Arial" panose="020B0604020202020204" pitchFamily="34" charset="0"/>
              <a:buChar char="•"/>
            </a:pPr>
            <a:endParaRPr lang="en-US" sz="2000" i="1" cap="all" baseline="0" dirty="0">
              <a:effectLst>
                <a:glow rad="101600">
                  <a:srgbClr val="00FFFF">
                    <a:alpha val="60000"/>
                  </a:srgbClr>
                </a:glow>
                <a:outerShdw blurRad="38100" dist="38100" dir="2700000" algn="tl">
                  <a:srgbClr val="000000">
                    <a:alpha val="43137"/>
                  </a:srgbClr>
                </a:outerShdw>
              </a:effectLst>
            </a:endParaRPr>
          </a:p>
          <a:p>
            <a:pPr marL="285750" indent="-285750">
              <a:spcBef>
                <a:spcPts val="1200"/>
              </a:spcBef>
              <a:buFont typeface="Arial" panose="020B0604020202020204" pitchFamily="34" charset="0"/>
              <a:buChar char="•"/>
            </a:pPr>
            <a:endParaRPr lang="en-US" sz="2000" i="1" cap="all" baseline="0" dirty="0">
              <a:effectLst>
                <a:glow rad="101600">
                  <a:srgbClr val="00FFFF">
                    <a:alpha val="60000"/>
                  </a:srgbClr>
                </a:glow>
                <a:outerShdw blurRad="38100" dist="38100" dir="2700000" algn="tl">
                  <a:srgbClr val="000000">
                    <a:alpha val="43137"/>
                  </a:srgbClr>
                </a:outerShdw>
              </a:effectLst>
            </a:endParaRPr>
          </a:p>
          <a:p>
            <a:pPr marL="285750" indent="-285750">
              <a:spcBef>
                <a:spcPts val="1200"/>
              </a:spcBef>
              <a:buFont typeface="Arial" panose="020B0604020202020204" pitchFamily="34" charset="0"/>
              <a:buChar char="•"/>
            </a:pPr>
            <a:endParaRPr lang="en-US" sz="2000" i="1" cap="all" baseline="0" dirty="0">
              <a:effectLst>
                <a:glow rad="101600">
                  <a:srgbClr val="00FFFF">
                    <a:alpha val="60000"/>
                  </a:srgbClr>
                </a:glow>
                <a:outerShdw blurRad="38100" dist="38100" dir="2700000" algn="tl">
                  <a:srgbClr val="000000">
                    <a:alpha val="43137"/>
                  </a:srgbClr>
                </a:outerShdw>
              </a:effectLst>
            </a:endParaRPr>
          </a:p>
          <a:p>
            <a:pPr marL="285750" indent="-285750">
              <a:spcBef>
                <a:spcPts val="1200"/>
              </a:spcBef>
              <a:buFont typeface="Arial" panose="020B0604020202020204" pitchFamily="34" charset="0"/>
              <a:buChar char="•"/>
            </a:pPr>
            <a:r>
              <a:rPr lang="en-US" sz="2000" i="1" cap="all" baseline="0" dirty="0">
                <a:effectLst>
                  <a:glow rad="101600">
                    <a:srgbClr val="00FFFF">
                      <a:alpha val="60000"/>
                    </a:srgbClr>
                  </a:glow>
                  <a:outerShdw blurRad="38100" dist="38100" dir="2700000" algn="tl">
                    <a:srgbClr val="000000">
                      <a:alpha val="43137"/>
                    </a:srgbClr>
                  </a:outerShdw>
                </a:effectLst>
              </a:rPr>
              <a:t>Languages like Python and JavaScript use  dynamically typed variables.</a:t>
            </a:r>
          </a:p>
          <a:p>
            <a:pPr marL="1257300" lvl="2" indent="-342900">
              <a:spcBef>
                <a:spcPts val="1200"/>
              </a:spcBef>
              <a:buFont typeface="Arial" panose="020B0604020202020204" pitchFamily="34" charset="0"/>
              <a:buChar char="•"/>
            </a:pPr>
            <a:r>
              <a:rPr lang="en-US" sz="2000" cap="all" baseline="0" dirty="0"/>
              <a:t>The type is determined during the runtime of the program (while the program is running)</a:t>
            </a:r>
          </a:p>
          <a:p>
            <a:pPr marL="1257300" lvl="2" indent="-342900">
              <a:spcBef>
                <a:spcPts val="1200"/>
              </a:spcBef>
              <a:buFont typeface="Arial" panose="020B0604020202020204" pitchFamily="34" charset="0"/>
              <a:buChar char="•"/>
            </a:pPr>
            <a:r>
              <a:rPr lang="en-US" sz="2000" cap="all" baseline="0" dirty="0"/>
              <a:t>We can use a variable as an int and then turn around and use the same variable to store a String.</a:t>
            </a:r>
          </a:p>
          <a:p>
            <a:pPr marL="1257300" lvl="2" indent="-342900">
              <a:spcBef>
                <a:spcPts val="1200"/>
              </a:spcBef>
              <a:buFont typeface="Arial" panose="020B0604020202020204" pitchFamily="34" charset="0"/>
              <a:buChar char="•"/>
            </a:pPr>
            <a:r>
              <a:rPr lang="en-US" sz="2000" cap="all" baseline="0" dirty="0"/>
              <a:t>This is more flexible (which might not always be a good thing!)</a:t>
            </a:r>
          </a:p>
          <a:p>
            <a:pPr marL="1257300" lvl="2" indent="-342900">
              <a:spcBef>
                <a:spcPts val="1200"/>
              </a:spcBef>
              <a:buFont typeface="Arial" panose="020B0604020202020204" pitchFamily="34" charset="0"/>
              <a:buChar char="•"/>
            </a:pPr>
            <a:r>
              <a:rPr lang="en-US" sz="2000" cap="all" baseline="0" dirty="0"/>
              <a:t>Typically slower as the interpreter has to deal with the type during runtime</a:t>
            </a:r>
          </a:p>
          <a:p>
            <a:pPr marL="342900" indent="-342900">
              <a:spcBef>
                <a:spcPts val="1200"/>
              </a:spcBef>
              <a:buFont typeface="Arial" panose="020B0604020202020204" pitchFamily="34" charset="0"/>
              <a:buChar char="•"/>
            </a:pPr>
            <a:r>
              <a:rPr lang="en-US" sz="2000" i="1" cap="all" baseline="0" dirty="0">
                <a:effectLst>
                  <a:glow rad="101600">
                    <a:srgbClr val="FF00FF">
                      <a:alpha val="60000"/>
                    </a:srgbClr>
                  </a:glow>
                  <a:outerShdw blurRad="38100" dist="38100" dir="2700000" algn="tl">
                    <a:srgbClr val="000000">
                      <a:alpha val="43137"/>
                    </a:srgbClr>
                  </a:outerShdw>
                </a:effectLst>
              </a:rPr>
              <a:t>Statically Typed languages such as Java are not so forgiving.</a:t>
            </a:r>
          </a:p>
          <a:p>
            <a:pPr marL="1257300" lvl="2" indent="-342900">
              <a:spcBef>
                <a:spcPts val="1200"/>
              </a:spcBef>
              <a:buFont typeface="Arial" panose="020B0604020202020204" pitchFamily="34" charset="0"/>
              <a:buChar char="•"/>
            </a:pPr>
            <a:r>
              <a:rPr lang="en-US" sz="2000" cap="all" baseline="0" dirty="0"/>
              <a:t>Strongly typed languages check the type at compile time.</a:t>
            </a:r>
          </a:p>
          <a:p>
            <a:pPr marL="1257300" lvl="2" indent="-342900">
              <a:spcBef>
                <a:spcPts val="1200"/>
              </a:spcBef>
              <a:buFont typeface="Arial" panose="020B0604020202020204" pitchFamily="34" charset="0"/>
              <a:buChar char="•"/>
            </a:pPr>
            <a:r>
              <a:rPr lang="en-US" sz="2000" cap="all" baseline="0" dirty="0"/>
              <a:t>The compiler must know what a type of information we want to store in a variable at compile time. </a:t>
            </a:r>
          </a:p>
          <a:p>
            <a:pPr marL="1257300" lvl="2" indent="-342900">
              <a:spcBef>
                <a:spcPts val="1200"/>
              </a:spcBef>
              <a:buFont typeface="Arial" panose="020B0604020202020204" pitchFamily="34" charset="0"/>
              <a:buChar char="•"/>
            </a:pPr>
            <a:r>
              <a:rPr lang="en-US" sz="2000" cap="all" baseline="0" dirty="0"/>
              <a:t>Also, we can never change what type of information that variable stores.</a:t>
            </a:r>
          </a:p>
          <a:p>
            <a:pPr marL="1257300" lvl="2" indent="-342900">
              <a:spcBef>
                <a:spcPts val="1200"/>
              </a:spcBef>
              <a:buFont typeface="Arial" panose="020B0604020202020204" pitchFamily="34" charset="0"/>
              <a:buChar char="•"/>
            </a:pPr>
            <a:r>
              <a:rPr lang="en-US" sz="2000" cap="all" baseline="0" dirty="0"/>
              <a:t>Takes a little longer to write but errors can be caught at compile time vs waiting until our code is running.</a:t>
            </a:r>
          </a:p>
          <a:p>
            <a:pPr marL="1257300" lvl="2" indent="-342900">
              <a:spcBef>
                <a:spcPts val="1200"/>
              </a:spcBef>
              <a:buFont typeface="Arial" panose="020B0604020202020204" pitchFamily="34" charset="0"/>
              <a:buChar char="•"/>
            </a:pPr>
            <a:r>
              <a:rPr lang="en-US" sz="2000" cap="all" baseline="0" dirty="0"/>
              <a:t>Many newer programmers think of strongly typed languages as quaint but, after spending days looking for a bug that happens because the interpreter is mistakenly handling a variable as a type that the programmer didn’t expect, often changes their minds ;-&gt;</a:t>
            </a:r>
          </a:p>
          <a:p>
            <a:pPr marL="1257300" lvl="2" indent="-342900">
              <a:spcBef>
                <a:spcPts val="1200"/>
              </a:spcBef>
              <a:buFont typeface="Arial" panose="020B0604020202020204" pitchFamily="34" charset="0"/>
              <a:buChar char="•"/>
            </a:pPr>
            <a:r>
              <a:rPr lang="en-US" sz="2000" cap="all" baseline="0" dirty="0"/>
              <a:t>For example, many programmers have begun using TypeScript which is a scripting language the compiles into JavaScript (a dynamically typed language) so that they can catch these errors at compile time!)</a:t>
            </a:r>
          </a:p>
          <a:p>
            <a:pPr marL="1257300" lvl="2" indent="-342900">
              <a:spcBef>
                <a:spcPts val="1200"/>
              </a:spcBef>
              <a:buFont typeface="Arial" panose="020B0604020202020204" pitchFamily="34" charset="0"/>
              <a:buChar char="•"/>
            </a:pPr>
            <a:r>
              <a:rPr lang="en-US" sz="2000" cap="all" baseline="0" dirty="0"/>
              <a:t>Typically faster as types have been dealt with at compile time so the JVM doesn’t need to worry about it.</a:t>
            </a:r>
          </a:p>
          <a:p>
            <a:pPr marL="342900" indent="-342900">
              <a:spcBef>
                <a:spcPts val="1200"/>
              </a:spcBef>
              <a:buFont typeface="Arial" panose="020B0604020202020204" pitchFamily="34" charset="0"/>
              <a:buChar char="•"/>
            </a:pPr>
            <a:r>
              <a:rPr lang="en-CA" sz="2000" i="1" cap="all" baseline="0" dirty="0">
                <a:effectLst>
                  <a:glow rad="101600">
                    <a:srgbClr val="CC0000">
                      <a:alpha val="60000"/>
                    </a:srgbClr>
                  </a:glow>
                  <a:outerShdw blurRad="38100" dist="38100" dir="2700000" algn="tl">
                    <a:srgbClr val="000000">
                      <a:alpha val="43137"/>
                    </a:srgbClr>
                  </a:outerShdw>
                </a:effectLst>
              </a:rPr>
              <a:t>Professor’s Soapbox</a:t>
            </a:r>
          </a:p>
          <a:p>
            <a:pPr marL="1257300" lvl="2" indent="-342900">
              <a:spcBef>
                <a:spcPts val="1200"/>
              </a:spcBef>
              <a:buFont typeface="Arial" panose="020B0604020202020204" pitchFamily="34" charset="0"/>
              <a:buChar char="•"/>
            </a:pPr>
            <a:r>
              <a:rPr lang="en-CA" sz="2000" cap="all" baseline="0" dirty="0"/>
              <a:t>Even when using a dynamically typed language, it is a bad idea to store different types of data in a single variable.  You can do, sure, but it makes for confusing and harder to maintain code.</a:t>
            </a:r>
          </a:p>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69</a:t>
            </a:fld>
            <a:endParaRPr lang="en-CA"/>
          </a:p>
        </p:txBody>
      </p:sp>
    </p:spTree>
    <p:extLst>
      <p:ext uri="{BB962C8B-B14F-4D97-AF65-F5344CB8AC3E}">
        <p14:creationId xmlns:p14="http://schemas.microsoft.com/office/powerpoint/2010/main" val="18622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to tell you any fact about variables and type it in here.  Try to get them to discuss:</a:t>
            </a:r>
          </a:p>
          <a:p>
            <a:endParaRPr lang="en-CA" dirty="0"/>
          </a:p>
          <a:p>
            <a:pPr marL="171450" indent="-171450">
              <a:buFontTx/>
              <a:buChar char="-"/>
            </a:pPr>
            <a:r>
              <a:rPr lang="en-CA" dirty="0"/>
              <a:t>How to declare</a:t>
            </a:r>
          </a:p>
          <a:p>
            <a:pPr marL="171450" indent="-171450">
              <a:buFontTx/>
              <a:buChar char="-"/>
            </a:pPr>
            <a:r>
              <a:rPr lang="en-CA" dirty="0"/>
              <a:t>Naming convention (camelCase)</a:t>
            </a:r>
          </a:p>
          <a:p>
            <a:pPr marL="171450" indent="-171450">
              <a:buFontTx/>
              <a:buChar char="-"/>
            </a:pPr>
            <a:r>
              <a:rPr lang="en-CA" dirty="0"/>
              <a:t>A variable must be declared before it can be used</a:t>
            </a:r>
          </a:p>
          <a:p>
            <a:pPr marL="171450" indent="-171450">
              <a:buFontTx/>
              <a:buChar char="-"/>
            </a:pPr>
            <a:r>
              <a:rPr lang="en-CA" dirty="0"/>
              <a:t>Can’t declare the same variable more than once</a:t>
            </a:r>
          </a:p>
          <a:p>
            <a:pPr marL="171450" indent="-171450">
              <a:buFontTx/>
              <a:buChar char="-"/>
            </a:pPr>
            <a:r>
              <a:rPr lang="en-CA" dirty="0"/>
              <a:t>Stores values that we can write into or read from</a:t>
            </a:r>
          </a:p>
          <a:p>
            <a:pPr marL="171450" indent="-171450">
              <a:buFontTx/>
              <a:buChar char="-"/>
            </a:pPr>
            <a:r>
              <a:rPr lang="en-CA" dirty="0"/>
              <a:t>Java recognizes the variable name.  If we put “ “ around it, Java just thinks it’s a string of letters</a:t>
            </a:r>
          </a:p>
          <a:p>
            <a:pPr marL="171450" indent="-171450">
              <a:buFontTx/>
              <a:buChar char="-"/>
            </a:pPr>
            <a:r>
              <a:rPr lang="en-CA" dirty="0"/>
              <a:t>Primitive types start with lower case – int, double, </a:t>
            </a:r>
            <a:r>
              <a:rPr lang="en-CA" dirty="0" err="1"/>
              <a:t>boolean</a:t>
            </a:r>
            <a:r>
              <a:rPr lang="en-CA" dirty="0"/>
              <a:t> etc.</a:t>
            </a:r>
          </a:p>
        </p:txBody>
      </p:sp>
      <p:sp>
        <p:nvSpPr>
          <p:cNvPr id="4" name="Slide Number Placeholder 3"/>
          <p:cNvSpPr>
            <a:spLocks noGrp="1"/>
          </p:cNvSpPr>
          <p:nvPr>
            <p:ph type="sldNum" sz="quarter" idx="5"/>
          </p:nvPr>
        </p:nvSpPr>
        <p:spPr/>
        <p:txBody>
          <a:bodyPr/>
          <a:lstStyle/>
          <a:p>
            <a:fld id="{2577E379-9FC5-492D-9172-0A9EE55B05A7}" type="slidenum">
              <a:rPr lang="en-CA" smtClean="0"/>
              <a:t>80</a:t>
            </a:fld>
            <a:endParaRPr lang="en-CA"/>
          </a:p>
        </p:txBody>
      </p:sp>
    </p:spTree>
    <p:extLst>
      <p:ext uri="{BB962C8B-B14F-4D97-AF65-F5344CB8AC3E}">
        <p14:creationId xmlns:p14="http://schemas.microsoft.com/office/powerpoint/2010/main" val="3111617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slide as previous but </a:t>
            </a:r>
            <a:r>
              <a:rPr lang="en-US"/>
              <a:t>with answers</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81</a:t>
            </a:fld>
            <a:endParaRPr lang="en-CA"/>
          </a:p>
        </p:txBody>
      </p:sp>
    </p:spTree>
    <p:extLst>
      <p:ext uri="{BB962C8B-B14F-4D97-AF65-F5344CB8AC3E}">
        <p14:creationId xmlns:p14="http://schemas.microsoft.com/office/powerpoint/2010/main" val="288740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51E41D7-8F40-44DC-8243-14CF67D7A430}" type="slidenum">
              <a:rPr lang="en-CA" smtClean="0"/>
              <a:t>86</a:t>
            </a:fld>
            <a:endParaRPr lang="en-CA"/>
          </a:p>
        </p:txBody>
      </p:sp>
    </p:spTree>
    <p:extLst>
      <p:ext uri="{BB962C8B-B14F-4D97-AF65-F5344CB8AC3E}">
        <p14:creationId xmlns:p14="http://schemas.microsoft.com/office/powerpoint/2010/main" val="3310222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90</a:t>
            </a:fld>
            <a:endParaRPr lang="en-CA"/>
          </a:p>
        </p:txBody>
      </p:sp>
    </p:spTree>
    <p:extLst>
      <p:ext uri="{BB962C8B-B14F-4D97-AF65-F5344CB8AC3E}">
        <p14:creationId xmlns:p14="http://schemas.microsoft.com/office/powerpoint/2010/main" val="750805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old days, memory and computing power were very expensive.  Programmers who could write code as compactly as possible were held in high esteem.  It didn’t matter if it wasn’t very readable because the memory was so expensive</a:t>
            </a:r>
          </a:p>
          <a:p>
            <a:endParaRPr lang="en-US" dirty="0"/>
          </a:p>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91</a:t>
            </a:fld>
            <a:endParaRPr lang="en-CA"/>
          </a:p>
        </p:txBody>
      </p:sp>
    </p:spTree>
    <p:extLst>
      <p:ext uri="{BB962C8B-B14F-4D97-AF65-F5344CB8AC3E}">
        <p14:creationId xmlns:p14="http://schemas.microsoft.com/office/powerpoint/2010/main" val="2049269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those same programmers would not be able to get a job!  Memory is cheap!  Processing power is cheap!  The real cost of software now lies in the maintenance of the software!  Only 10% of the cost of software is in the initial writing of the code.  The other 90% of the cost is maintaining and adding to software.</a:t>
            </a:r>
          </a:p>
          <a:p>
            <a:endParaRPr lang="en-US" dirty="0"/>
          </a:p>
          <a:p>
            <a:r>
              <a:rPr lang="en-US" dirty="0"/>
              <a:t>Please note!!!  The comments line is my opinion…it may not be yours!  Feel free to remove it.  (I’m a big fan of using </a:t>
            </a:r>
            <a:r>
              <a:rPr lang="en-US" dirty="0" err="1"/>
              <a:t>javadocs</a:t>
            </a:r>
            <a:r>
              <a:rPr lang="en-US" dirty="0"/>
              <a:t> to document methods for the API but I’m not a fan of inline comments except in the case of some sort of hard-to-understand algorithm. If we write our code with meaningful names, it becomes 90% self-documenting.</a:t>
            </a:r>
          </a:p>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92</a:t>
            </a:fld>
            <a:endParaRPr lang="en-CA"/>
          </a:p>
        </p:txBody>
      </p:sp>
    </p:spTree>
    <p:extLst>
      <p:ext uri="{BB962C8B-B14F-4D97-AF65-F5344CB8AC3E}">
        <p14:creationId xmlns:p14="http://schemas.microsoft.com/office/powerpoint/2010/main" val="3058258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minutes</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94</a:t>
            </a:fld>
            <a:endParaRPr lang="en-CA"/>
          </a:p>
        </p:txBody>
      </p:sp>
    </p:spTree>
    <p:extLst>
      <p:ext uri="{BB962C8B-B14F-4D97-AF65-F5344CB8AC3E}">
        <p14:creationId xmlns:p14="http://schemas.microsoft.com/office/powerpoint/2010/main" val="1547881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want this JDK because it will work with JavaFX.  We aren’t using a lot of JavaFX in this course but there is at least one demo that requires it.</a:t>
            </a:r>
          </a:p>
        </p:txBody>
      </p:sp>
      <p:sp>
        <p:nvSpPr>
          <p:cNvPr id="4" name="Slide Number Placeholder 3"/>
          <p:cNvSpPr>
            <a:spLocks noGrp="1"/>
          </p:cNvSpPr>
          <p:nvPr>
            <p:ph type="sldNum" sz="quarter" idx="5"/>
          </p:nvPr>
        </p:nvSpPr>
        <p:spPr/>
        <p:txBody>
          <a:bodyPr/>
          <a:lstStyle/>
          <a:p>
            <a:fld id="{2577E379-9FC5-492D-9172-0A9EE55B05A7}" type="slidenum">
              <a:rPr lang="en-CA" smtClean="0"/>
              <a:t>13</a:t>
            </a:fld>
            <a:endParaRPr lang="en-CA"/>
          </a:p>
        </p:txBody>
      </p:sp>
    </p:spTree>
    <p:extLst>
      <p:ext uri="{BB962C8B-B14F-4D97-AF65-F5344CB8AC3E}">
        <p14:creationId xmlns:p14="http://schemas.microsoft.com/office/powerpoint/2010/main" val="8939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Show them how to install VSCode for java or how to upgrade VSCode to run java if it is already installed.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them how to pull the Week-01 code from Slate, unzip it, and open it in VSCode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slides following show how to install VSCode and add extensions if you need them</a:t>
            </a:r>
            <a:endParaRPr lang="en-CA" dirty="0"/>
          </a:p>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14</a:t>
            </a:fld>
            <a:endParaRPr lang="en-CA"/>
          </a:p>
        </p:txBody>
      </p:sp>
    </p:spTree>
    <p:extLst>
      <p:ext uri="{BB962C8B-B14F-4D97-AF65-F5344CB8AC3E}">
        <p14:creationId xmlns:p14="http://schemas.microsoft.com/office/powerpoint/2010/main" val="164650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student MUST install Extension Pack for Java.</a:t>
            </a:r>
          </a:p>
        </p:txBody>
      </p:sp>
      <p:sp>
        <p:nvSpPr>
          <p:cNvPr id="4" name="Slide Number Placeholder 3"/>
          <p:cNvSpPr>
            <a:spLocks noGrp="1"/>
          </p:cNvSpPr>
          <p:nvPr>
            <p:ph type="sldNum" sz="quarter" idx="5"/>
          </p:nvPr>
        </p:nvSpPr>
        <p:spPr/>
        <p:txBody>
          <a:bodyPr/>
          <a:lstStyle/>
          <a:p>
            <a:fld id="{2577E379-9FC5-492D-9172-0A9EE55B05A7}" type="slidenum">
              <a:rPr lang="en-CA" smtClean="0"/>
              <a:t>16</a:t>
            </a:fld>
            <a:endParaRPr lang="en-CA"/>
          </a:p>
        </p:txBody>
      </p:sp>
    </p:spTree>
    <p:extLst>
      <p:ext uri="{BB962C8B-B14F-4D97-AF65-F5344CB8AC3E}">
        <p14:creationId xmlns:p14="http://schemas.microsoft.com/office/powerpoint/2010/main" val="280715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is HIGHLY RECOMMENDED that both the students and the profs install these extensions.  They will make the course experience and the program experience much better.</a:t>
            </a:r>
          </a:p>
        </p:txBody>
      </p:sp>
      <p:sp>
        <p:nvSpPr>
          <p:cNvPr id="4" name="Slide Number Placeholder 3"/>
          <p:cNvSpPr>
            <a:spLocks noGrp="1"/>
          </p:cNvSpPr>
          <p:nvPr>
            <p:ph type="sldNum" sz="quarter" idx="5"/>
          </p:nvPr>
        </p:nvSpPr>
        <p:spPr/>
        <p:txBody>
          <a:bodyPr/>
          <a:lstStyle/>
          <a:p>
            <a:fld id="{2577E379-9FC5-492D-9172-0A9EE55B05A7}" type="slidenum">
              <a:rPr lang="en-CA" smtClean="0"/>
              <a:t>19</a:t>
            </a:fld>
            <a:endParaRPr lang="en-CA"/>
          </a:p>
        </p:txBody>
      </p:sp>
    </p:spTree>
    <p:extLst>
      <p:ext uri="{BB962C8B-B14F-4D97-AF65-F5344CB8AC3E}">
        <p14:creationId xmlns:p14="http://schemas.microsoft.com/office/powerpoint/2010/main" val="46348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04351"/>
                </a:solidFill>
                <a:effectLst/>
                <a:latin typeface="Metropolis-Light"/>
              </a:rPr>
              <a:t>Some history around HelloWorld</a:t>
            </a:r>
          </a:p>
          <a:p>
            <a:endParaRPr lang="en-US" b="0" i="0" dirty="0">
              <a:solidFill>
                <a:srgbClr val="304351"/>
              </a:solidFill>
              <a:effectLst/>
              <a:latin typeface="Metropolis-Light"/>
            </a:endParaRPr>
          </a:p>
          <a:p>
            <a:pPr marL="171450" indent="-171450">
              <a:buFont typeface="Arial" panose="020B0604020202020204" pitchFamily="34" charset="0"/>
              <a:buChar char="•"/>
            </a:pPr>
            <a:r>
              <a:rPr lang="en-US" b="0" i="0" dirty="0">
                <a:solidFill>
                  <a:srgbClr val="304351"/>
                </a:solidFill>
                <a:effectLst/>
                <a:latin typeface="Metropolis-Light"/>
              </a:rPr>
              <a:t>The C programming language was created by Dennis Ritchie in 1972.  </a:t>
            </a:r>
          </a:p>
          <a:p>
            <a:pPr marL="171450" indent="-171450">
              <a:buFont typeface="Arial" panose="020B0604020202020204" pitchFamily="34" charset="0"/>
              <a:buChar char="•"/>
            </a:pPr>
            <a:r>
              <a:rPr lang="en-US" b="0" i="0" dirty="0">
                <a:solidFill>
                  <a:srgbClr val="304351"/>
                </a:solidFill>
                <a:effectLst/>
                <a:latin typeface="Metropolis-Light"/>
              </a:rPr>
              <a:t>The C language marked a huge change to the programming world.  Before C, languages were clunky, slow and awkward (Cobol, Fortran </a:t>
            </a:r>
            <a:r>
              <a:rPr lang="en-US" b="0" i="0" dirty="0" err="1">
                <a:solidFill>
                  <a:srgbClr val="304351"/>
                </a:solidFill>
                <a:effectLst/>
                <a:latin typeface="Metropolis-Light"/>
              </a:rPr>
              <a:t>etc</a:t>
            </a:r>
            <a:r>
              <a:rPr lang="en-US" b="0" i="0" dirty="0">
                <a:solidFill>
                  <a:srgbClr val="304351"/>
                </a:solidFill>
                <a:effectLst/>
                <a:latin typeface="Metropolis-Light"/>
              </a:rPr>
              <a:t>).  </a:t>
            </a:r>
          </a:p>
          <a:p>
            <a:pPr marL="171450" indent="-171450">
              <a:buFont typeface="Arial" panose="020B0604020202020204" pitchFamily="34" charset="0"/>
              <a:buChar char="•"/>
            </a:pPr>
            <a:r>
              <a:rPr lang="en-US" b="0" i="0" dirty="0">
                <a:solidFill>
                  <a:srgbClr val="304351"/>
                </a:solidFill>
                <a:effectLst/>
                <a:latin typeface="Metropolis-Light"/>
              </a:rPr>
              <a:t>C was the first of what could be referred to as modern programming languages.  Many of the concepts introduced in C are still part of languages like Python or Java.</a:t>
            </a:r>
          </a:p>
          <a:p>
            <a:pPr marL="171450" indent="-171450">
              <a:buFont typeface="Arial" panose="020B0604020202020204" pitchFamily="34" charset="0"/>
              <a:buChar char="•"/>
            </a:pPr>
            <a:r>
              <a:rPr lang="en-US" b="0" i="0" dirty="0">
                <a:solidFill>
                  <a:srgbClr val="304351"/>
                </a:solidFill>
                <a:effectLst/>
                <a:latin typeface="Metropolis-Light"/>
              </a:rPr>
              <a:t>In that same year, Dennis and Brian Kernighan wrote a book called:  “C programming Language”  This book went on to become the proverbial bible that every programmer worth their salt had a dog-eared copy of.</a:t>
            </a:r>
          </a:p>
          <a:p>
            <a:pPr marL="171450" indent="-171450">
              <a:buFont typeface="Arial" panose="020B0604020202020204" pitchFamily="34" charset="0"/>
              <a:buChar char="•"/>
            </a:pPr>
            <a:r>
              <a:rPr lang="en-US" b="0" i="0" dirty="0">
                <a:solidFill>
                  <a:srgbClr val="304351"/>
                </a:solidFill>
                <a:effectLst/>
                <a:latin typeface="Metropolis-Light"/>
              </a:rPr>
              <a:t>The very first program presented in that book was a program called HelloWorld that printed out “Hello World!”</a:t>
            </a:r>
          </a:p>
          <a:p>
            <a:pPr marL="171450" indent="-171450">
              <a:buFont typeface="Arial" panose="020B0604020202020204" pitchFamily="34" charset="0"/>
              <a:buChar char="•"/>
            </a:pPr>
            <a:r>
              <a:rPr lang="en-US" b="0" i="0" dirty="0">
                <a:solidFill>
                  <a:srgbClr val="304351"/>
                </a:solidFill>
                <a:effectLst/>
                <a:latin typeface="Metropolis-Light"/>
              </a:rPr>
              <a:t>Since that time, programmers have paid tribute to these two men by writing a HelloWorld equivalent as their first program in any new language that they learn!</a:t>
            </a:r>
          </a:p>
          <a:p>
            <a:pPr marL="171450" indent="-171450">
              <a:buFont typeface="Arial" panose="020B0604020202020204" pitchFamily="34" charset="0"/>
              <a:buChar char="•"/>
            </a:pPr>
            <a:r>
              <a:rPr lang="en-US" b="0" i="0" dirty="0">
                <a:solidFill>
                  <a:srgbClr val="304351"/>
                </a:solidFill>
                <a:effectLst/>
                <a:latin typeface="Metropolis-Light"/>
              </a:rPr>
              <a:t>HelloWorld is the perfect fist program as it is as simple as can be, while still requiring the structure of the language to be appreciated</a:t>
            </a:r>
          </a:p>
          <a:p>
            <a:pPr marL="171450" indent="-171450">
              <a:buFont typeface="Arial" panose="020B0604020202020204" pitchFamily="34" charset="0"/>
              <a:buChar char="•"/>
            </a:pPr>
            <a:r>
              <a:rPr lang="en-US" b="0" i="0" dirty="0">
                <a:solidFill>
                  <a:srgbClr val="304351"/>
                </a:solidFill>
                <a:effectLst/>
                <a:latin typeface="Metropolis-Light"/>
              </a:rPr>
              <a:t>So, as you write your first HelloWorld in java, know that you are a part of the fellowship of programmers, a long lineage of programmers throughout history!  Pretty much any piece of software that you care to name was written by someone who started with HelloWorld, just as you are doing now!  </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22</a:t>
            </a:fld>
            <a:endParaRPr lang="en-CA"/>
          </a:p>
        </p:txBody>
      </p:sp>
    </p:spTree>
    <p:extLst>
      <p:ext uri="{BB962C8B-B14F-4D97-AF65-F5344CB8AC3E}">
        <p14:creationId xmlns:p14="http://schemas.microsoft.com/office/powerpoint/2010/main" val="2728975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23</a:t>
            </a:fld>
            <a:endParaRPr lang="en-CA"/>
          </a:p>
        </p:txBody>
      </p:sp>
    </p:spTree>
    <p:extLst>
      <p:ext uri="{BB962C8B-B14F-4D97-AF65-F5344CB8AC3E}">
        <p14:creationId xmlns:p14="http://schemas.microsoft.com/office/powerpoint/2010/main" val="2198023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18236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2024-01-03</a:t>
            </a:fld>
            <a:endParaRPr lang="en-CA"/>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98270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840766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Video 5" descr="A black and white photo of a city&#10;&#10;Description automatically generated with low confidence">
            <a:extLst>
              <a:ext uri="{FF2B5EF4-FFF2-40B4-BE49-F238E27FC236}">
                <a16:creationId xmlns:a16="http://schemas.microsoft.com/office/drawing/2014/main" id="{2C88072A-5BC1-A252-1C33-71ECDEFCE081}"/>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t="14507" r="-1" b="12372"/>
          <a:stretch/>
        </p:blipFill>
        <p:spPr>
          <a:xfrm>
            <a:off x="-794591" y="-146991"/>
            <a:ext cx="13361557" cy="7151982"/>
          </a:xfrm>
          <a:prstGeom prst="rect">
            <a:avLst/>
          </a:prstGeom>
          <a:noFill/>
        </p:spPr>
      </p:pic>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2176184" y="5547682"/>
            <a:ext cx="8099803"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
        <p:nvSpPr>
          <p:cNvPr id="4" name="TextBox 3">
            <a:extLst>
              <a:ext uri="{FF2B5EF4-FFF2-40B4-BE49-F238E27FC236}">
                <a16:creationId xmlns:a16="http://schemas.microsoft.com/office/drawing/2014/main" id="{69CD2558-4EF8-42F5-E0BB-943A82FE395E}"/>
              </a:ext>
            </a:extLst>
          </p:cNvPr>
          <p:cNvSpPr txBox="1"/>
          <p:nvPr userDrawn="1"/>
        </p:nvSpPr>
        <p:spPr>
          <a:xfrm>
            <a:off x="3579368" y="1491915"/>
            <a:ext cx="5293437" cy="315471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19900" b="1" dirty="0">
                <a:ln>
                  <a:solidFill>
                    <a:schemeClr val="tx1"/>
                  </a:solidFill>
                </a:ln>
                <a:solidFill>
                  <a:schemeClr val="bg1"/>
                </a:solidFill>
                <a:effectLst>
                  <a:glow rad="127000">
                    <a:srgbClr val="00FFFF"/>
                  </a:glow>
                </a:effectLst>
                <a:latin typeface="Mistral" panose="03090702030407020403" pitchFamily="66" charset="0"/>
              </a:rPr>
              <a:t>Demo!</a:t>
            </a:r>
            <a:endParaRPr lang="en-CA" sz="19900" b="1" dirty="0">
              <a:ln>
                <a:solidFill>
                  <a:schemeClr val="tx1"/>
                </a:solidFill>
              </a:ln>
              <a:solidFill>
                <a:schemeClr val="bg1"/>
              </a:solidFill>
              <a:effectLst>
                <a:glow rad="127000">
                  <a:srgbClr val="00FFFF"/>
                </a:glow>
              </a:effectLst>
              <a:latin typeface="Mistral" panose="03090702030407020403" pitchFamily="66" charset="0"/>
            </a:endParaRPr>
          </a:p>
        </p:txBody>
      </p:sp>
    </p:spTree>
    <p:extLst>
      <p:ext uri="{BB962C8B-B14F-4D97-AF65-F5344CB8AC3E}">
        <p14:creationId xmlns:p14="http://schemas.microsoft.com/office/powerpoint/2010/main" val="11584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mute="1">
                <p:cTn id="17" repeatCount="indefinite" fill="hold" display="0">
                  <p:stCondLst>
                    <p:cond delay="indefinite"/>
                  </p:stCondLst>
                </p:cTn>
                <p:tgtEl>
                  <p:spTgt spid="3"/>
                </p:tgtEl>
              </p:cMediaNode>
            </p:video>
          </p:childTnLst>
        </p:cTn>
      </p:par>
    </p:tnLst>
    <p:bldLst>
      <p:bldP spid="4"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2024-01-03</a:t>
            </a:fld>
            <a:endParaRPr lang="en-CA"/>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58774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365172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p:cNvSpPr/>
          <p:nvPr userDrawn="1"/>
        </p:nvSpPr>
        <p:spPr>
          <a:xfrm>
            <a:off x="10032438" y="836712"/>
            <a:ext cx="2113557"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834320"/>
            <a:ext cx="7055168"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829356"/>
            <a:ext cx="2918440"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337799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8" name="Rectangle 7"/>
          <p:cNvSpPr/>
          <p:nvPr userDrawn="1"/>
        </p:nvSpPr>
        <p:spPr>
          <a:xfrm>
            <a:off x="10800523" y="548680"/>
            <a:ext cx="1345472" cy="6224901"/>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5423925" y="548680"/>
            <a:ext cx="5376597"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2505485" y="548680"/>
            <a:ext cx="2918440"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190523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FF0000"/>
        </a:solidFill>
        <a:effectLst/>
      </p:bgPr>
    </p:bg>
    <p:spTree>
      <p:nvGrpSpPr>
        <p:cNvPr id="1" name=""/>
        <p:cNvGrpSpPr/>
        <p:nvPr/>
      </p:nvGrpSpPr>
      <p:grpSpPr>
        <a:xfrm>
          <a:off x="0" y="0"/>
          <a:ext cx="0" cy="0"/>
          <a:chOff x="0" y="0"/>
          <a:chExt cx="0" cy="0"/>
        </a:xfrm>
      </p:grpSpPr>
      <p:pic>
        <p:nvPicPr>
          <p:cNvPr id="2" name="Picture 1" descr="A group of white balls on a wooden surface&#10;&#10;Description automatically generated with low confidence">
            <a:extLst>
              <a:ext uri="{FF2B5EF4-FFF2-40B4-BE49-F238E27FC236}">
                <a16:creationId xmlns:a16="http://schemas.microsoft.com/office/drawing/2014/main" id="{8F8F3480-5BB1-6267-11DF-2415867498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46" r="56173"/>
          <a:stretch/>
        </p:blipFill>
        <p:spPr>
          <a:xfrm>
            <a:off x="15478" y="0"/>
            <a:ext cx="12192000" cy="6858000"/>
          </a:xfrm>
          <a:prstGeom prst="rect">
            <a:avLst/>
          </a:prstGeom>
        </p:spPr>
      </p:pic>
      <p:sp>
        <p:nvSpPr>
          <p:cNvPr id="3" name="Rectangle 2">
            <a:extLst>
              <a:ext uri="{FF2B5EF4-FFF2-40B4-BE49-F238E27FC236}">
                <a16:creationId xmlns:a16="http://schemas.microsoft.com/office/drawing/2014/main" id="{AA335EB9-2C40-1E31-3F1A-7BDF22545FFB}"/>
              </a:ext>
            </a:extLst>
          </p:cNvPr>
          <p:cNvSpPr/>
          <p:nvPr userDrawn="1"/>
        </p:nvSpPr>
        <p:spPr>
          <a:xfrm>
            <a:off x="279978" y="630404"/>
            <a:ext cx="12158978" cy="707886"/>
          </a:xfrm>
          <a:prstGeom prst="rect">
            <a:avLst/>
          </a:prstGeom>
        </p:spPr>
        <p:txBody>
          <a:bodyPr wrap="square">
            <a:spAutoFit/>
          </a:bodyPr>
          <a:lstStyle/>
          <a:p>
            <a:r>
              <a:rPr lang="en-US" sz="4000" b="1" dirty="0">
                <a:solidFill>
                  <a:schemeClr val="bg1"/>
                </a:solidFill>
                <a:effectLst>
                  <a:glow rad="101600">
                    <a:schemeClr val="tx1">
                      <a:alpha val="60000"/>
                    </a:schemeClr>
                  </a:glow>
                  <a:outerShdw blurRad="38100" dist="38100" dir="2700000" algn="tl">
                    <a:srgbClr val="000000">
                      <a:alpha val="43137"/>
                    </a:srgbClr>
                  </a:outerShdw>
                </a:effectLst>
                <a:latin typeface="Brush Script MT" panose="03060802040406070304" pitchFamily="66" charset="0"/>
              </a:rPr>
              <a:t>Learning the gentle art and wisdom of writing clean, efficient code…</a:t>
            </a:r>
          </a:p>
        </p:txBody>
      </p:sp>
      <p:sp>
        <p:nvSpPr>
          <p:cNvPr id="8" name="TextBox 7">
            <a:extLst>
              <a:ext uri="{FF2B5EF4-FFF2-40B4-BE49-F238E27FC236}">
                <a16:creationId xmlns:a16="http://schemas.microsoft.com/office/drawing/2014/main" id="{A074C330-AADD-FA74-A45F-CC437257D0F1}"/>
              </a:ext>
            </a:extLst>
          </p:cNvPr>
          <p:cNvSpPr txBox="1"/>
          <p:nvPr userDrawn="1"/>
        </p:nvSpPr>
        <p:spPr>
          <a:xfrm>
            <a:off x="573520" y="-69518"/>
            <a:ext cx="11266226" cy="769441"/>
          </a:xfrm>
          <a:prstGeom prst="rect">
            <a:avLst/>
          </a:prstGeom>
          <a:noFill/>
        </p:spPr>
        <p:txBody>
          <a:bodyPr wrap="none" rtlCol="0">
            <a:spAutoFit/>
          </a:bodyPr>
          <a:lstStyle/>
          <a:p>
            <a:r>
              <a:rPr lang="en-US"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rPr>
              <a:t>Object-Oriented Programming in Java</a:t>
            </a:r>
            <a:endParaRPr lang="en-CA"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endParaRPr>
          </a:p>
        </p:txBody>
      </p:sp>
      <p:sp>
        <p:nvSpPr>
          <p:cNvPr id="10" name="Content Placeholder 9">
            <a:extLst>
              <a:ext uri="{FF2B5EF4-FFF2-40B4-BE49-F238E27FC236}">
                <a16:creationId xmlns:a16="http://schemas.microsoft.com/office/drawing/2014/main" id="{234B2CD5-5105-803A-298E-A9AF59611537}"/>
              </a:ext>
            </a:extLst>
          </p:cNvPr>
          <p:cNvSpPr>
            <a:spLocks noGrp="1"/>
          </p:cNvSpPr>
          <p:nvPr>
            <p:ph sz="quarter" idx="11" hasCustomPrompt="1"/>
          </p:nvPr>
        </p:nvSpPr>
        <p:spPr>
          <a:xfrm>
            <a:off x="1886252" y="1968694"/>
            <a:ext cx="8640762" cy="2569122"/>
          </a:xfr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lvl1pPr>
              <a:defRPr lang="en-US" sz="5333" i="1" dirty="0" smtClean="0">
                <a:solidFill>
                  <a:srgbClr val="FFFF00"/>
                </a:solidFill>
                <a:latin typeface="+mn-lt"/>
                <a:cs typeface="+mn-cs"/>
              </a:defRPr>
            </a:lvl1pPr>
            <a:lvl2pPr>
              <a:defRPr lang="en-US" sz="3200" dirty="0" smtClean="0">
                <a:solidFill>
                  <a:schemeClr val="lt1"/>
                </a:solidFill>
                <a:latin typeface="Calibri" panose="020F0502020204030204" pitchFamily="34" charset="0"/>
                <a:cs typeface="Calibri" panose="020F0502020204030204" pitchFamily="34" charset="0"/>
              </a:defRPr>
            </a:lvl2pPr>
          </a:lstStyle>
          <a:p>
            <a:pPr marL="0" lvl="0" indent="0" algn="ctr" defTabSz="914400">
              <a:buNone/>
            </a:pPr>
            <a:r>
              <a:rPr lang="en-US" dirty="0"/>
              <a:t>Title</a:t>
            </a:r>
          </a:p>
          <a:p>
            <a:pPr marL="457200" lvl="1" indent="-457200" defTabSz="914400">
              <a:buChar char="•"/>
            </a:pPr>
            <a:r>
              <a:rPr lang="en-US" dirty="0"/>
              <a:t>Subtitles</a:t>
            </a:r>
          </a:p>
        </p:txBody>
      </p:sp>
    </p:spTree>
    <p:extLst>
      <p:ext uri="{BB962C8B-B14F-4D97-AF65-F5344CB8AC3E}">
        <p14:creationId xmlns:p14="http://schemas.microsoft.com/office/powerpoint/2010/main" val="4172214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8CDD70-555E-CF2E-7ED6-B21513911482}"/>
              </a:ext>
            </a:extLst>
          </p:cNvPr>
          <p:cNvSpPr txBox="1"/>
          <p:nvPr userDrawn="1"/>
        </p:nvSpPr>
        <p:spPr>
          <a:xfrm>
            <a:off x="3684780" y="0"/>
            <a:ext cx="4477508" cy="156966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9600" b="1" dirty="0">
                <a:ln>
                  <a:solidFill>
                    <a:schemeClr val="tx1"/>
                  </a:solidFill>
                </a:ln>
                <a:solidFill>
                  <a:schemeClr val="bg1"/>
                </a:solidFill>
                <a:effectLst>
                  <a:glow rad="127000">
                    <a:srgbClr val="FF00FF"/>
                  </a:glow>
                </a:effectLst>
                <a:latin typeface="Mistral" panose="03090702030407020403" pitchFamily="66" charset="0"/>
              </a:rPr>
              <a:t>Your Turn!</a:t>
            </a:r>
            <a:endParaRPr lang="en-CA" sz="9600" b="1" dirty="0">
              <a:ln>
                <a:solidFill>
                  <a:schemeClr val="tx1"/>
                </a:solidFill>
              </a:ln>
              <a:solidFill>
                <a:schemeClr val="bg1"/>
              </a:solidFill>
              <a:effectLst>
                <a:glow rad="127000">
                  <a:srgbClr val="FF00FF"/>
                </a:glow>
              </a:effectLst>
              <a:latin typeface="Mistral" panose="03090702030407020403" pitchFamily="66" charset="0"/>
            </a:endParaRPr>
          </a:p>
        </p:txBody>
      </p:sp>
      <p:sp>
        <p:nvSpPr>
          <p:cNvPr id="2" name="Title 1">
            <a:extLst>
              <a:ext uri="{FF2B5EF4-FFF2-40B4-BE49-F238E27FC236}">
                <a16:creationId xmlns:a16="http://schemas.microsoft.com/office/drawing/2014/main" id="{419FCBDC-5263-389A-55E0-DA9595ECD092}"/>
              </a:ext>
            </a:extLst>
          </p:cNvPr>
          <p:cNvSpPr>
            <a:spLocks noGrp="1"/>
          </p:cNvSpPr>
          <p:nvPr>
            <p:ph type="title"/>
          </p:nvPr>
        </p:nvSpPr>
        <p:spPr>
          <a:xfrm>
            <a:off x="437134" y="2071544"/>
            <a:ext cx="10972800" cy="571500"/>
          </a:xfrm>
        </p:spPr>
        <p:txBody>
          <a:bodyPr>
            <a:noAutofit/>
          </a:bodyPr>
          <a:lstStyle>
            <a:lvl1pPr>
              <a:defRPr sz="3200">
                <a:solidFill>
                  <a:schemeClr val="bg1"/>
                </a:solidFill>
              </a:defRPr>
            </a:lvl1pPr>
          </a:lstStyle>
          <a:p>
            <a:r>
              <a:rPr lang="en-US" dirty="0"/>
              <a:t>Click to edit Master title style</a:t>
            </a:r>
            <a:endParaRPr lang="en-CA" dirty="0"/>
          </a:p>
        </p:txBody>
      </p:sp>
    </p:spTree>
    <p:extLst>
      <p:ext uri="{BB962C8B-B14F-4D97-AF65-F5344CB8AC3E}">
        <p14:creationId xmlns:p14="http://schemas.microsoft.com/office/powerpoint/2010/main" val="1393862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54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dirty="0"/>
              <a:t>Click to edit Master title style</a:t>
            </a:r>
            <a:endParaRPr lang="en-CA" dirty="0"/>
          </a:p>
        </p:txBody>
      </p:sp>
    </p:spTree>
    <p:extLst>
      <p:ext uri="{BB962C8B-B14F-4D97-AF65-F5344CB8AC3E}">
        <p14:creationId xmlns:p14="http://schemas.microsoft.com/office/powerpoint/2010/main" val="3571208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b="1" i="1" cap="none" spc="0" baseline="0">
                <a:ln/>
                <a:solidFill>
                  <a:srgbClr val="FFFF00"/>
                </a:solidFill>
                <a:effectLst>
                  <a:outerShdw blurRad="19685" dist="12700" dir="5400000" algn="tl" rotWithShape="0">
                    <a:schemeClr val="accent1">
                      <a:satMod val="130000"/>
                      <a:alpha val="60000"/>
                    </a:schemeClr>
                  </a:outerShdw>
                </a:effectLst>
                <a:latin typeface="Times New Roman" pitchFamily="18" charset="0"/>
                <a:cs typeface="Times New Roman" pitchFamily="18" charset="0"/>
              </a:defRPr>
            </a:lvl1pPr>
          </a:lstStyle>
          <a:p>
            <a:r>
              <a:rPr lang="en-US" dirty="0"/>
              <a:t>Click to edit Master title style</a:t>
            </a:r>
            <a:endParaRPr lang="en-CA"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579086B7-8C52-4307-A6E2-68D55E03088D}" type="datetimeFigureOut">
              <a:rPr lang="en-CA" smtClean="0"/>
              <a:pPr/>
              <a:t>2024-01-03</a:t>
            </a:fld>
            <a:endParaRPr lang="en-CA"/>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CA"/>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1729497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solidFill>
            <a:srgbClr val="FF00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382308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280772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2024-01-03</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4947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3395"/>
            <a:ext cx="10972800" cy="1143000"/>
          </a:xfrm>
        </p:spPr>
        <p:txBody>
          <a:bodyPr>
            <a:noAutofit/>
          </a:bodyPr>
          <a:lstStyle>
            <a:lvl1pPr>
              <a:defRPr sz="3600" i="0" cap="small" baseline="0">
                <a:latin typeface="Montserrat ExtraBold" panose="000009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2024-01-03</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28920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6" name="Content Placeholder 2">
            <a:extLst>
              <a:ext uri="{FF2B5EF4-FFF2-40B4-BE49-F238E27FC236}">
                <a16:creationId xmlns:a16="http://schemas.microsoft.com/office/drawing/2014/main" id="{A10B555B-6FEE-3414-072A-A982780271F1}"/>
              </a:ext>
            </a:extLst>
          </p:cNvPr>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27193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3" name="Picture 2" descr="Physics GIFs - Get the best GIF on GIPHY">
            <a:extLst>
              <a:ext uri="{FF2B5EF4-FFF2-40B4-BE49-F238E27FC236}">
                <a16:creationId xmlns:a16="http://schemas.microsoft.com/office/drawing/2014/main" id="{B89C6171-46B5-F199-85FC-FC2D79A7EA6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53918" y="4783537"/>
            <a:ext cx="3138082" cy="235356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0D8E52E-D558-FDAC-5580-4B9AC566FE06}"/>
              </a:ext>
            </a:extLst>
          </p:cNvPr>
          <p:cNvSpPr>
            <a:spLocks noGrp="1"/>
          </p:cNvSpPr>
          <p:nvPr>
            <p:ph idx="10"/>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8081276" y="6286500"/>
            <a:ext cx="3781210" cy="571500"/>
          </a:xfrm>
        </p:spPr>
        <p:txBody>
          <a:bodyPr>
            <a:noAutofit/>
          </a:bodyPr>
          <a:lstStyle>
            <a:lvl1pPr marL="0" indent="0">
              <a:buNone/>
              <a:defRPr sz="1800">
                <a:solidFill>
                  <a:srgbClr val="00FFFF"/>
                </a:solidFill>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316864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2024-01-03</a:t>
            </a:fld>
            <a:endParaRPr lang="en-CA"/>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30068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2">
            <a:extLst>
              <a:ext uri="{BEBA8EAE-BF5A-486C-A8C5-ECC9F3942E4B}">
                <a14:imgProps xmlns:a14="http://schemas.microsoft.com/office/drawing/2010/main">
                  <a14:imgLayer r:embed="rId23">
                    <a14:imgEffect>
                      <a14:brightnessContrast bright="-40000"/>
                    </a14:imgEffect>
                  </a14:imgLayer>
                </a14:imgProps>
              </a:ext>
              <a:ext uri="{28A0092B-C50C-407E-A947-70E740481C1C}">
                <a14:useLocalDpi xmlns:a14="http://schemas.microsoft.com/office/drawing/2010/main" val="0"/>
              </a:ext>
            </a:extLst>
          </a:blip>
          <a:srcRect b="2401"/>
          <a:stretch/>
        </p:blipFill>
        <p:spPr>
          <a:xfrm>
            <a:off x="0" y="0"/>
            <a:ext cx="12192000" cy="6858000"/>
          </a:xfrm>
          <a:prstGeom prst="rect">
            <a:avLst/>
          </a:prstGeom>
        </p:spPr>
      </p:pic>
      <p:sp>
        <p:nvSpPr>
          <p:cNvPr id="2" name="Title Placeholder 1"/>
          <p:cNvSpPr>
            <a:spLocks noGrp="1"/>
          </p:cNvSpPr>
          <p:nvPr>
            <p:ph type="title"/>
          </p:nvPr>
        </p:nvSpPr>
        <p:spPr>
          <a:xfrm>
            <a:off x="545990" y="168603"/>
            <a:ext cx="10972800" cy="571500"/>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609600" y="123444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2960856247"/>
      </p:ext>
    </p:extLst>
  </p:cSld>
  <p:clrMap bg1="lt1" tx1="dk1" bg2="lt2" tx2="dk2" accent1="accent1" accent2="accent2" accent3="accent3" accent4="accent4" accent5="accent5" accent6="accent6" hlink="hlink" folHlink="folHlink"/>
  <p:sldLayoutIdLst>
    <p:sldLayoutId id="2147483669" r:id="rId1"/>
    <p:sldLayoutId id="2147483718" r:id="rId2"/>
    <p:sldLayoutId id="2147483716" r:id="rId3"/>
    <p:sldLayoutId id="2147483717" r:id="rId4"/>
    <p:sldLayoutId id="2147483661" r:id="rId5"/>
    <p:sldLayoutId id="2147483662" r:id="rId6"/>
    <p:sldLayoutId id="2147483663" r:id="rId7"/>
    <p:sldLayoutId id="2147483722" r:id="rId8"/>
    <p:sldLayoutId id="2147483664" r:id="rId9"/>
    <p:sldLayoutId id="2147483665" r:id="rId10"/>
    <p:sldLayoutId id="2147483666" r:id="rId11"/>
    <p:sldLayoutId id="2147483724" r:id="rId12"/>
    <p:sldLayoutId id="2147483668" r:id="rId13"/>
    <p:sldLayoutId id="2147483670" r:id="rId14"/>
    <p:sldLayoutId id="2147483671" r:id="rId15"/>
    <p:sldLayoutId id="2147483672" r:id="rId16"/>
    <p:sldLayoutId id="2147483719" r:id="rId17"/>
    <p:sldLayoutId id="2147483720" r:id="rId18"/>
    <p:sldLayoutId id="2147483721" r:id="rId19"/>
    <p:sldLayoutId id="2147483723" r:id="rId20"/>
  </p:sldLayoutIdLst>
  <p:txStyles>
    <p:titleStyle>
      <a:lvl1pPr algn="ctr" defTabSz="1219170" rtl="0" eaLnBrk="1" latinLnBrk="0" hangingPunct="1">
        <a:spcBef>
          <a:spcPct val="0"/>
        </a:spcBef>
        <a:buNone/>
        <a:defRPr lang="en-CA" sz="3600" b="1" i="0" kern="1200" cap="small" baseline="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microsoft.com/office/2007/relationships/hdphoto" Target="../media/hdphoto3.wdp"/></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9.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hyperlink" Target="https://mitosystems.com/software-evolution/"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F108-B32D-3BC5-5DD0-C41A3EAF852B}"/>
              </a:ext>
            </a:extLst>
          </p:cNvPr>
          <p:cNvSpPr>
            <a:spLocks noGrp="1"/>
          </p:cNvSpPr>
          <p:nvPr>
            <p:ph type="ctrTitle"/>
          </p:nvPr>
        </p:nvSpPr>
        <p:spPr/>
        <p:txBody>
          <a:bodyPr/>
          <a:lstStyle/>
          <a:p>
            <a:r>
              <a:rPr lang="en-CA" dirty="0"/>
              <a:t>Start Recording!</a:t>
            </a:r>
          </a:p>
        </p:txBody>
      </p:sp>
      <p:sp>
        <p:nvSpPr>
          <p:cNvPr id="3" name="Subtitle 2">
            <a:extLst>
              <a:ext uri="{FF2B5EF4-FFF2-40B4-BE49-F238E27FC236}">
                <a16:creationId xmlns:a16="http://schemas.microsoft.com/office/drawing/2014/main" id="{6F5E18BF-BA2E-0FF5-00C4-262FCD876A40}"/>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4283117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705871-C144-A786-1DB4-9093057E35BC}"/>
              </a:ext>
            </a:extLst>
          </p:cNvPr>
          <p:cNvSpPr/>
          <p:nvPr/>
        </p:nvSpPr>
        <p:spPr>
          <a:xfrm>
            <a:off x="96693" y="1160026"/>
            <a:ext cx="5897705"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2:</a:t>
            </a:r>
          </a:p>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The JVM under the covers • If statements • Loops • The Debugger</a:t>
            </a: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7ECD8A90-696C-D6CA-8B11-C886F67D7785}"/>
              </a:ext>
            </a:extLst>
          </p:cNvPr>
          <p:cNvSpPr/>
          <p:nvPr/>
        </p:nvSpPr>
        <p:spPr>
          <a:xfrm>
            <a:off x="96695" y="142086"/>
            <a:ext cx="5897705"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1:</a:t>
            </a:r>
            <a:endParaRPr lang="en-US" sz="900" b="1" dirty="0">
              <a:solidFill>
                <a:srgbClr val="FFFF00"/>
              </a:solidFill>
              <a:effectLst>
                <a:outerShdw blurRad="38100" dist="38100" dir="2700000" algn="tl">
                  <a:srgbClr val="000000">
                    <a:alpha val="43137"/>
                  </a:srgbClr>
                </a:outerShdw>
              </a:effectLst>
            </a:endParaRPr>
          </a:p>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Introductions </a:t>
            </a:r>
            <a:r>
              <a:rPr lang="en-US" sz="1400" b="1" dirty="0">
                <a:latin typeface="Calibri" panose="020F0502020204030204" pitchFamily="34" charset="0"/>
                <a:cs typeface="Calibri" panose="020F0502020204030204" pitchFamily="34" charset="0"/>
              </a:rPr>
              <a:t>• </a:t>
            </a: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Setting up VSCode </a:t>
            </a:r>
            <a:r>
              <a:rPr lang="en-US" sz="1400" b="1" dirty="0">
                <a:latin typeface="Calibri" panose="020F0502020204030204" pitchFamily="34" charset="0"/>
                <a:cs typeface="Calibri" panose="020F0502020204030204" pitchFamily="34" charset="0"/>
              </a:rPr>
              <a:t>• </a:t>
            </a: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High-level programming languages </a:t>
            </a:r>
            <a:r>
              <a:rPr lang="en-US" sz="1400" b="1" dirty="0">
                <a:latin typeface="Calibri" panose="020F0502020204030204" pitchFamily="34" charset="0"/>
                <a:cs typeface="Calibri" panose="020F0502020204030204" pitchFamily="34" charset="0"/>
              </a:rPr>
              <a:t>• </a:t>
            </a: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 architecture of the JVM </a:t>
            </a:r>
            <a:r>
              <a:rPr lang="en-US" sz="1400" b="1" dirty="0">
                <a:latin typeface="Calibri" panose="020F0502020204030204" pitchFamily="34" charset="0"/>
                <a:cs typeface="Calibri" panose="020F0502020204030204" pitchFamily="34" charset="0"/>
              </a:rPr>
              <a:t>• </a:t>
            </a: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Variables </a:t>
            </a:r>
          </a:p>
          <a:p>
            <a:pPr algn="ct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60CF301D-E802-462F-9C46-64667E738323}"/>
              </a:ext>
            </a:extLst>
          </p:cNvPr>
          <p:cNvSpPr/>
          <p:nvPr/>
        </p:nvSpPr>
        <p:spPr>
          <a:xfrm>
            <a:off x="96693" y="2177966"/>
            <a:ext cx="5897705"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3:</a:t>
            </a:r>
          </a:p>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Object-Oriented Programming • Using Objects • Building Objects • Methods Reference vs primitive variables </a:t>
            </a: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D5AAB943-2DB8-59E6-8463-D5FE4DF7DC3C}"/>
              </a:ext>
            </a:extLst>
          </p:cNvPr>
          <p:cNvSpPr/>
          <p:nvPr/>
        </p:nvSpPr>
        <p:spPr>
          <a:xfrm>
            <a:off x="96693" y="3195906"/>
            <a:ext cx="5897705"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4:</a:t>
            </a:r>
          </a:p>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Static variables and methods • Getting Input • Getters/setters • Throwing Exceptions • Constructors • Encapsulation/Abstraction </a:t>
            </a: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640256C7-749D-E2C2-1200-5FEAC17D9DD8}"/>
              </a:ext>
            </a:extLst>
          </p:cNvPr>
          <p:cNvSpPr/>
          <p:nvPr/>
        </p:nvSpPr>
        <p:spPr>
          <a:xfrm>
            <a:off x="96693" y="4213846"/>
            <a:ext cx="5897705"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5:</a:t>
            </a:r>
          </a:p>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Try/Catch • Method overloading • Pass by value • Final • Enumerated types • Deeper into Enums • Holding a reference to other objects </a:t>
            </a: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18" name="Rectangle 17">
            <a:extLst>
              <a:ext uri="{FF2B5EF4-FFF2-40B4-BE49-F238E27FC236}">
                <a16:creationId xmlns:a16="http://schemas.microsoft.com/office/drawing/2014/main" id="{D7196642-6E40-2512-BB06-1EC331818397}"/>
              </a:ext>
            </a:extLst>
          </p:cNvPr>
          <p:cNvSpPr/>
          <p:nvPr/>
        </p:nvSpPr>
        <p:spPr>
          <a:xfrm>
            <a:off x="96693" y="5240082"/>
            <a:ext cx="5897706"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6:</a:t>
            </a:r>
          </a:p>
          <a:p>
            <a:pPr algn="ctr"/>
            <a:r>
              <a:rPr lang="en-US" sz="1400" b="1" dirty="0"/>
              <a:t> </a:t>
            </a: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Arrays • Arrays of Objects • Building a Stack • Review </a:t>
            </a: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id="{E1348DDC-B531-7326-2B11-B00F24E2E5A8}"/>
              </a:ext>
            </a:extLst>
          </p:cNvPr>
          <p:cNvSpPr/>
          <p:nvPr/>
        </p:nvSpPr>
        <p:spPr>
          <a:xfrm>
            <a:off x="96693" y="6266318"/>
            <a:ext cx="5897706" cy="449596"/>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7 – Midterm Exam</a:t>
            </a:r>
          </a:p>
          <a:p>
            <a:pPr algn="ctr"/>
            <a:r>
              <a:rPr lang="en-US" sz="1400" b="1" dirty="0"/>
              <a:t> </a:t>
            </a: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649B8299-F33E-2768-BDE5-1629F33783E2}"/>
              </a:ext>
            </a:extLst>
          </p:cNvPr>
          <p:cNvSpPr/>
          <p:nvPr/>
        </p:nvSpPr>
        <p:spPr>
          <a:xfrm>
            <a:off x="6197600" y="1160026"/>
            <a:ext cx="5897705"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9:</a:t>
            </a:r>
          </a:p>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Garbage collection • Intro to Polymorphism • casting •.equals and .</a:t>
            </a:r>
            <a:r>
              <a:rPr lang="en-US" sz="1400" b="1"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hashCode</a:t>
            </a: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31424C26-167F-7CD1-B2CA-05AEA57349AA}"/>
              </a:ext>
            </a:extLst>
          </p:cNvPr>
          <p:cNvSpPr/>
          <p:nvPr/>
        </p:nvSpPr>
        <p:spPr>
          <a:xfrm>
            <a:off x="6197602" y="142086"/>
            <a:ext cx="5897705"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8:</a:t>
            </a:r>
            <a:endParaRPr lang="en-US" sz="900" b="1" dirty="0">
              <a:solidFill>
                <a:srgbClr val="FFFF00"/>
              </a:solidFill>
              <a:effectLst>
                <a:outerShdw blurRad="38100" dist="38100" dir="2700000" algn="tl">
                  <a:srgbClr val="000000">
                    <a:alpha val="43137"/>
                  </a:srgbClr>
                </a:outerShdw>
              </a:effectLst>
            </a:endParaRPr>
          </a:p>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Inheritance • Overriding methods •  visibility modifiers • Inheritance chains </a:t>
            </a:r>
            <a:r>
              <a:rPr lang="en-US" sz="1400" b="1"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toString</a:t>
            </a: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method • Abstract Classes and methods • Interfaces</a:t>
            </a:r>
          </a:p>
          <a:p>
            <a:pPr algn="ct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EF879326-FB1D-6FC3-5152-AA4B5D774DD1}"/>
              </a:ext>
            </a:extLst>
          </p:cNvPr>
          <p:cNvSpPr/>
          <p:nvPr/>
        </p:nvSpPr>
        <p:spPr>
          <a:xfrm>
            <a:off x="6197600" y="2177966"/>
            <a:ext cx="5897705"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10:</a:t>
            </a:r>
          </a:p>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Dependency • Coupling and Cohesiveness • Button and the lamp • </a:t>
            </a:r>
            <a:r>
              <a:rPr lang="en-US" sz="1400" b="1"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ArrayLists</a:t>
            </a: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Building our own </a:t>
            </a:r>
            <a:r>
              <a:rPr lang="en-US" sz="1400" b="1"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ArrayList</a:t>
            </a: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Generics • </a:t>
            </a:r>
            <a:r>
              <a:rPr lang="en-US" sz="1400" b="1"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HashMaps</a:t>
            </a:r>
            <a:endPar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6A8BE192-67D6-568E-73C7-FFBDCBC9FD69}"/>
              </a:ext>
            </a:extLst>
          </p:cNvPr>
          <p:cNvSpPr/>
          <p:nvPr/>
        </p:nvSpPr>
        <p:spPr>
          <a:xfrm>
            <a:off x="6197600" y="3195906"/>
            <a:ext cx="5897705"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11:</a:t>
            </a:r>
          </a:p>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Event-driven programming • Inner classes • Anonymous classes • Lambdas • Functional Interfaces </a:t>
            </a: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67360047-5DEA-60DE-459F-40FC9F82828E}"/>
              </a:ext>
            </a:extLst>
          </p:cNvPr>
          <p:cNvSpPr/>
          <p:nvPr/>
        </p:nvSpPr>
        <p:spPr>
          <a:xfrm>
            <a:off x="6197600" y="4213846"/>
            <a:ext cx="5897705"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12:</a:t>
            </a:r>
          </a:p>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Functional Programming • Collections • Streams </a:t>
            </a: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4B9FE889-E4F1-5B36-4662-B4BE42424374}"/>
              </a:ext>
            </a:extLst>
          </p:cNvPr>
          <p:cNvSpPr/>
          <p:nvPr/>
        </p:nvSpPr>
        <p:spPr>
          <a:xfrm>
            <a:off x="6197600" y="5240082"/>
            <a:ext cx="5897706" cy="91578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13:</a:t>
            </a:r>
          </a:p>
          <a:p>
            <a:pPr algn="ctr"/>
            <a:r>
              <a:rPr lang="en-US" sz="1400" b="1" dirty="0"/>
              <a:t> </a:t>
            </a: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Linked</a:t>
            </a:r>
            <a:r>
              <a:rPr lang="en-US" sz="1400" b="1" dirty="0">
                <a:solidFill>
                  <a:schemeClr val="bg1">
                    <a:lumMod val="65000"/>
                  </a:schemeClr>
                </a:solidFill>
              </a:rPr>
              <a:t> </a:t>
            </a: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Lists • Review</a:t>
            </a: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F6F1DB35-DCA7-6D76-694A-A2CC4B248ABB}"/>
              </a:ext>
            </a:extLst>
          </p:cNvPr>
          <p:cNvSpPr/>
          <p:nvPr/>
        </p:nvSpPr>
        <p:spPr>
          <a:xfrm>
            <a:off x="6197600" y="6266318"/>
            <a:ext cx="5897706" cy="449596"/>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lstStyle/>
          <a:p>
            <a:pPr algn="ctr">
              <a:spcAft>
                <a:spcPts val="600"/>
              </a:spcAft>
            </a:pPr>
            <a:r>
              <a:rPr lang="en-US" sz="1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14 – Final Exam</a:t>
            </a:r>
          </a:p>
          <a:p>
            <a:pPr algn="ctr"/>
            <a:r>
              <a:rPr lang="en-US" sz="1400" b="1" dirty="0"/>
              <a:t> </a:t>
            </a:r>
          </a:p>
          <a:p>
            <a:pPr marL="171450" indent="-171450" algn="ctr">
              <a:buFont typeface="Arial" panose="020B0604020202020204" pitchFamily="34" charset="0"/>
              <a:buChar char="•"/>
            </a:pPr>
            <a:endParaRPr lang="en-US" sz="5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200"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1018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92FE6B-E258-AE91-27CB-D63EC71E80CE}"/>
              </a:ext>
            </a:extLst>
          </p:cNvPr>
          <p:cNvSpPr/>
          <p:nvPr/>
        </p:nvSpPr>
        <p:spPr>
          <a:xfrm>
            <a:off x="474134" y="1722748"/>
            <a:ext cx="10828866" cy="475505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r>
              <a:rPr lang="en-US" sz="4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1:</a:t>
            </a:r>
          </a:p>
          <a:p>
            <a:pPr algn="ctr"/>
            <a:endParaRPr lang="en-US" sz="2000" b="1" dirty="0">
              <a:solidFill>
                <a:srgbClr val="FFFF00"/>
              </a:solidFill>
              <a:effectLst>
                <a:outerShdw blurRad="38100" dist="38100" dir="2700000" algn="tl">
                  <a:srgbClr val="000000">
                    <a:alpha val="43137"/>
                  </a:srgbClr>
                </a:outerShdw>
              </a:effectLst>
            </a:endParaRP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Introductions</a:t>
            </a: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Setting up VSCode</a:t>
            </a: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Types of high-level programming languages</a:t>
            </a: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 architecture of the JVM</a:t>
            </a: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Variables </a:t>
            </a:r>
          </a:p>
          <a:p>
            <a:pPr algn="ct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2401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7981FBF-68E6-D93F-ED8F-79C2AA5F0EFB}"/>
              </a:ext>
            </a:extLst>
          </p:cNvPr>
          <p:cNvSpPr>
            <a:spLocks noGrp="1"/>
          </p:cNvSpPr>
          <p:nvPr>
            <p:ph type="body" sz="quarter" idx="10"/>
          </p:nvPr>
        </p:nvSpPr>
        <p:spPr>
          <a:xfrm>
            <a:off x="918877" y="948722"/>
            <a:ext cx="10195984" cy="5450416"/>
          </a:xfrm>
        </p:spPr>
        <p:txBody>
          <a:bodyPr/>
          <a:lstStyle/>
          <a:p>
            <a:pPr marL="0" indent="0" algn="ctr">
              <a:buNone/>
            </a:pPr>
            <a:r>
              <a:rPr lang="en-US" i="1" dirty="0">
                <a:effectLst>
                  <a:glow rad="101600">
                    <a:srgbClr val="FF00FF">
                      <a:alpha val="60000"/>
                    </a:srgbClr>
                  </a:glow>
                  <a:outerShdw blurRad="38100" dist="38100" dir="2700000" algn="tl">
                    <a:srgbClr val="000000">
                      <a:alpha val="43137"/>
                    </a:srgbClr>
                  </a:outerShdw>
                </a:effectLst>
                <a:latin typeface="+mj-lt"/>
              </a:rPr>
              <a:t>First things first…we need an IDE!</a:t>
            </a:r>
          </a:p>
          <a:p>
            <a:pPr marL="0" indent="0" algn="ctr">
              <a:buNone/>
            </a:pPr>
            <a:endParaRPr lang="en-US" sz="2400" dirty="0"/>
          </a:p>
          <a:p>
            <a:pPr marL="628650" indent="-628650">
              <a:buClr>
                <a:srgbClr val="43FC24"/>
              </a:buClr>
              <a:buFont typeface="Wingdings" panose="05000000000000000000" pitchFamily="2" charset="2"/>
              <a:buChar char="ü"/>
            </a:pPr>
            <a:r>
              <a:rPr lang="en-US" dirty="0"/>
              <a:t>We will be using VSCode in this course.</a:t>
            </a:r>
          </a:p>
          <a:p>
            <a:pPr marL="628650" indent="-628650">
              <a:buClr>
                <a:srgbClr val="43FC24"/>
              </a:buClr>
              <a:buFont typeface="Wingdings" panose="05000000000000000000" pitchFamily="2" charset="2"/>
              <a:buChar char="ü"/>
            </a:pPr>
            <a:r>
              <a:rPr lang="en-US" dirty="0"/>
              <a:t>All assignments, quizzes, and exams will assume you are using VSCode</a:t>
            </a:r>
          </a:p>
          <a:p>
            <a:pPr marL="628650" indent="-628650">
              <a:buClr>
                <a:srgbClr val="43FC24"/>
              </a:buClr>
              <a:buFont typeface="Wingdings" panose="05000000000000000000" pitchFamily="2" charset="2"/>
              <a:buChar char="ü"/>
            </a:pPr>
            <a:r>
              <a:rPr lang="en-US" dirty="0"/>
              <a:t>However, vanilla VSCode doesn’t know much about Java so we’ll have to fix that!</a:t>
            </a:r>
            <a:endParaRPr lang="en-CA" dirty="0"/>
          </a:p>
        </p:txBody>
      </p:sp>
      <p:sp>
        <p:nvSpPr>
          <p:cNvPr id="4" name="Title 3">
            <a:extLst>
              <a:ext uri="{FF2B5EF4-FFF2-40B4-BE49-F238E27FC236}">
                <a16:creationId xmlns:a16="http://schemas.microsoft.com/office/drawing/2014/main" id="{9412C333-9B5E-6F5F-BD21-A2C9F91D1000}"/>
              </a:ext>
            </a:extLst>
          </p:cNvPr>
          <p:cNvSpPr>
            <a:spLocks noGrp="1"/>
          </p:cNvSpPr>
          <p:nvPr>
            <p:ph type="title"/>
          </p:nvPr>
        </p:nvSpPr>
        <p:spPr/>
        <p:txBody>
          <a:bodyPr/>
          <a:lstStyle/>
          <a:p>
            <a:r>
              <a:rPr lang="en-US" dirty="0"/>
              <a:t>Week 1 – Getting up to speed with Java</a:t>
            </a:r>
            <a:endParaRPr lang="en-CA" dirty="0"/>
          </a:p>
        </p:txBody>
      </p:sp>
      <p:sp>
        <p:nvSpPr>
          <p:cNvPr id="2" name="TextBox 1">
            <a:extLst>
              <a:ext uri="{FF2B5EF4-FFF2-40B4-BE49-F238E27FC236}">
                <a16:creationId xmlns:a16="http://schemas.microsoft.com/office/drawing/2014/main" id="{BA2B2639-D65D-E74B-7217-EC40EDFE24C1}"/>
              </a:ext>
            </a:extLst>
          </p:cNvPr>
          <p:cNvSpPr txBox="1"/>
          <p:nvPr/>
        </p:nvSpPr>
        <p:spPr>
          <a:xfrm>
            <a:off x="1940439" y="6030532"/>
            <a:ext cx="8311121" cy="461665"/>
          </a:xfrm>
          <a:prstGeom prst="rect">
            <a:avLst/>
          </a:prstGeom>
          <a:noFill/>
        </p:spPr>
        <p:txBody>
          <a:bodyPr wrap="none" rtlCol="0">
            <a:spAutoFit/>
          </a:bodyPr>
          <a:lstStyle/>
          <a:p>
            <a:r>
              <a:rPr lang="en-CA" sz="2400" b="1" dirty="0">
                <a:solidFill>
                  <a:schemeClr val="bg1"/>
                </a:solidFill>
                <a:effectLst>
                  <a:glow rad="101600">
                    <a:srgbClr val="FF00FF">
                      <a:alpha val="60000"/>
                    </a:srgbClr>
                  </a:glow>
                  <a:outerShdw blurRad="38100" dist="38100" dir="2700000" algn="tl">
                    <a:srgbClr val="000000">
                      <a:alpha val="43137"/>
                    </a:srgbClr>
                  </a:outerShdw>
                </a:effectLst>
              </a:rPr>
              <a:t>If I catch you using Notepad++, I will steal your lunch money!</a:t>
            </a:r>
          </a:p>
        </p:txBody>
      </p:sp>
    </p:spTree>
    <p:extLst>
      <p:ext uri="{BB962C8B-B14F-4D97-AF65-F5344CB8AC3E}">
        <p14:creationId xmlns:p14="http://schemas.microsoft.com/office/powerpoint/2010/main" val="186711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61B156-EABD-196B-8A32-41258617E5FC}"/>
              </a:ext>
            </a:extLst>
          </p:cNvPr>
          <p:cNvSpPr>
            <a:spLocks noGrp="1"/>
          </p:cNvSpPr>
          <p:nvPr>
            <p:ph type="title"/>
          </p:nvPr>
        </p:nvSpPr>
        <p:spPr/>
        <p:txBody>
          <a:bodyPr/>
          <a:lstStyle/>
          <a:p>
            <a:r>
              <a:rPr lang="en-CA" dirty="0"/>
              <a:t>Installing the JDK</a:t>
            </a:r>
          </a:p>
        </p:txBody>
      </p:sp>
      <p:pic>
        <p:nvPicPr>
          <p:cNvPr id="13" name="Picture 12">
            <a:extLst>
              <a:ext uri="{FF2B5EF4-FFF2-40B4-BE49-F238E27FC236}">
                <a16:creationId xmlns:a16="http://schemas.microsoft.com/office/drawing/2014/main" id="{E757EDBC-85DF-B789-82FF-E1479EAA9D8F}"/>
              </a:ext>
            </a:extLst>
          </p:cNvPr>
          <p:cNvPicPr>
            <a:picLocks noChangeAspect="1"/>
          </p:cNvPicPr>
          <p:nvPr/>
        </p:nvPicPr>
        <p:blipFill>
          <a:blip r:embed="rId3"/>
          <a:stretch>
            <a:fillRect/>
          </a:stretch>
        </p:blipFill>
        <p:spPr>
          <a:xfrm>
            <a:off x="998008" y="948722"/>
            <a:ext cx="9764953" cy="5169681"/>
          </a:xfrm>
          <a:prstGeom prst="rect">
            <a:avLst/>
          </a:prstGeom>
        </p:spPr>
      </p:pic>
    </p:spTree>
    <p:extLst>
      <p:ext uri="{BB962C8B-B14F-4D97-AF65-F5344CB8AC3E}">
        <p14:creationId xmlns:p14="http://schemas.microsoft.com/office/powerpoint/2010/main" val="267947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1D39B53-1006-B57B-8FB6-67060718A9B8}"/>
              </a:ext>
            </a:extLst>
          </p:cNvPr>
          <p:cNvGrpSpPr/>
          <p:nvPr/>
        </p:nvGrpSpPr>
        <p:grpSpPr>
          <a:xfrm>
            <a:off x="3443022" y="3945466"/>
            <a:ext cx="5305956" cy="2687917"/>
            <a:chOff x="2632813" y="1798918"/>
            <a:chExt cx="7168597" cy="4724400"/>
          </a:xfrm>
        </p:grpSpPr>
        <p:pic>
          <p:nvPicPr>
            <p:cNvPr id="10" name="Picture 9">
              <a:extLst>
                <a:ext uri="{FF2B5EF4-FFF2-40B4-BE49-F238E27FC236}">
                  <a16:creationId xmlns:a16="http://schemas.microsoft.com/office/drawing/2014/main" id="{0836051F-00E7-460E-ECEE-063D83243A12}"/>
                </a:ext>
              </a:extLst>
            </p:cNvPr>
            <p:cNvPicPr>
              <a:picLocks noChangeAspect="1"/>
            </p:cNvPicPr>
            <p:nvPr/>
          </p:nvPicPr>
          <p:blipFill>
            <a:blip r:embed="rId3"/>
            <a:stretch>
              <a:fillRect/>
            </a:stretch>
          </p:blipFill>
          <p:spPr>
            <a:xfrm>
              <a:off x="2632813" y="1798918"/>
              <a:ext cx="7168597" cy="4724400"/>
            </a:xfrm>
            <a:prstGeom prst="rect">
              <a:avLst/>
            </a:prstGeom>
          </p:spPr>
        </p:pic>
        <p:pic>
          <p:nvPicPr>
            <p:cNvPr id="11" name="Picture 2" descr="Writing a Visual Studio code extension in minutes | by Abhijoy Basak |  Medium">
              <a:extLst>
                <a:ext uri="{FF2B5EF4-FFF2-40B4-BE49-F238E27FC236}">
                  <a16:creationId xmlns:a16="http://schemas.microsoft.com/office/drawing/2014/main" id="{5FB9485B-3ECD-51AB-0318-66A958100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1" y="3893670"/>
              <a:ext cx="4572000"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a:extLst>
              <a:ext uri="{FF2B5EF4-FFF2-40B4-BE49-F238E27FC236}">
                <a16:creationId xmlns:a16="http://schemas.microsoft.com/office/drawing/2014/main" id="{B4C42506-971C-592E-485B-AD7D5F97B64F}"/>
              </a:ext>
            </a:extLst>
          </p:cNvPr>
          <p:cNvSpPr>
            <a:spLocks noGrp="1"/>
          </p:cNvSpPr>
          <p:nvPr>
            <p:ph type="title"/>
          </p:nvPr>
        </p:nvSpPr>
        <p:spPr>
          <a:xfrm>
            <a:off x="537523" y="400412"/>
            <a:ext cx="10972800" cy="571500"/>
          </a:xfrm>
        </p:spPr>
        <p:txBody>
          <a:bodyPr>
            <a:normAutofit fontScale="90000"/>
          </a:bodyPr>
          <a:lstStyle/>
          <a:p>
            <a:r>
              <a:rPr lang="en-US" dirty="0"/>
              <a:t>Installing VSCode if you don’t already have it</a:t>
            </a:r>
            <a:br>
              <a:rPr lang="en-US" dirty="0"/>
            </a:br>
            <a:r>
              <a:rPr lang="en-US" dirty="0"/>
              <a:t>Updating VSCode if you do!</a:t>
            </a:r>
            <a:br>
              <a:rPr lang="en-US" dirty="0"/>
            </a:br>
            <a:r>
              <a:rPr lang="en-US" dirty="0"/>
              <a:t>Loading Week-01 Code</a:t>
            </a:r>
            <a:endParaRPr lang="en-CA" dirty="0"/>
          </a:p>
        </p:txBody>
      </p:sp>
      <p:sp>
        <p:nvSpPr>
          <p:cNvPr id="4" name="Text Placeholder 3">
            <a:extLst>
              <a:ext uri="{FF2B5EF4-FFF2-40B4-BE49-F238E27FC236}">
                <a16:creationId xmlns:a16="http://schemas.microsoft.com/office/drawing/2014/main" id="{06BCB12A-D410-3742-D16C-FD9071488486}"/>
              </a:ext>
            </a:extLst>
          </p:cNvPr>
          <p:cNvSpPr>
            <a:spLocks noGrp="1"/>
          </p:cNvSpPr>
          <p:nvPr>
            <p:ph type="body" sz="quarter" idx="11"/>
          </p:nvPr>
        </p:nvSpPr>
        <p:spPr>
          <a:xfrm>
            <a:off x="2046098" y="4255614"/>
            <a:ext cx="8099803" cy="571500"/>
          </a:xfrm>
        </p:spPr>
        <p:txBody>
          <a:bodyPr/>
          <a:lstStyle/>
          <a:p>
            <a:r>
              <a:rPr lang="en-US" dirty="0"/>
              <a:t>Week-01</a:t>
            </a:r>
            <a:endParaRPr lang="en-CA" dirty="0"/>
          </a:p>
        </p:txBody>
      </p:sp>
    </p:spTree>
    <p:extLst>
      <p:ext uri="{BB962C8B-B14F-4D97-AF65-F5344CB8AC3E}">
        <p14:creationId xmlns:p14="http://schemas.microsoft.com/office/powerpoint/2010/main" val="202977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AAF169-4992-73D0-E269-92C08A618D02}"/>
              </a:ext>
            </a:extLst>
          </p:cNvPr>
          <p:cNvSpPr>
            <a:spLocks noGrp="1"/>
          </p:cNvSpPr>
          <p:nvPr>
            <p:ph type="body" sz="quarter" idx="10"/>
          </p:nvPr>
        </p:nvSpPr>
        <p:spPr/>
        <p:txBody>
          <a:bodyPr/>
          <a:lstStyle/>
          <a:p>
            <a:r>
              <a:rPr lang="en-US" dirty="0"/>
              <a:t>Go to </a:t>
            </a:r>
            <a:r>
              <a:rPr lang="it-IT" dirty="0">
                <a:hlinkClick r:id="rId2"/>
              </a:rPr>
              <a:t>https://code.visualstudio.com/</a:t>
            </a:r>
            <a:r>
              <a:rPr lang="it-IT" dirty="0"/>
              <a:t> and download VSCode for your computer.</a:t>
            </a:r>
          </a:p>
        </p:txBody>
      </p:sp>
      <p:sp>
        <p:nvSpPr>
          <p:cNvPr id="3" name="Title 2">
            <a:extLst>
              <a:ext uri="{FF2B5EF4-FFF2-40B4-BE49-F238E27FC236}">
                <a16:creationId xmlns:a16="http://schemas.microsoft.com/office/drawing/2014/main" id="{D99A0A82-8A74-115F-0473-6F064C5CCA7B}"/>
              </a:ext>
            </a:extLst>
          </p:cNvPr>
          <p:cNvSpPr>
            <a:spLocks noGrp="1"/>
          </p:cNvSpPr>
          <p:nvPr>
            <p:ph type="title"/>
          </p:nvPr>
        </p:nvSpPr>
        <p:spPr/>
        <p:txBody>
          <a:bodyPr/>
          <a:lstStyle/>
          <a:p>
            <a:r>
              <a:rPr lang="en-US" dirty="0"/>
              <a:t>Installing VS Code</a:t>
            </a:r>
            <a:endParaRPr lang="en-CA" dirty="0"/>
          </a:p>
        </p:txBody>
      </p:sp>
      <p:pic>
        <p:nvPicPr>
          <p:cNvPr id="1028" name="Picture 4">
            <a:extLst>
              <a:ext uri="{FF2B5EF4-FFF2-40B4-BE49-F238E27FC236}">
                <a16:creationId xmlns:a16="http://schemas.microsoft.com/office/drawing/2014/main" id="{24DF3443-0314-46C6-5FC3-B358C1169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316" y="2637645"/>
            <a:ext cx="8735367" cy="3088089"/>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AFAC5C8-ABE1-39AC-FCC7-E6C762A4C1F3}"/>
              </a:ext>
            </a:extLst>
          </p:cNvPr>
          <p:cNvSpPr/>
          <p:nvPr/>
        </p:nvSpPr>
        <p:spPr>
          <a:xfrm>
            <a:off x="8037095" y="2810577"/>
            <a:ext cx="109728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38179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12133B-DDCE-75DE-5D17-F9A58580AAF0}"/>
              </a:ext>
            </a:extLst>
          </p:cNvPr>
          <p:cNvSpPr>
            <a:spLocks noGrp="1"/>
          </p:cNvSpPr>
          <p:nvPr>
            <p:ph type="body" sz="quarter" idx="10"/>
          </p:nvPr>
        </p:nvSpPr>
        <p:spPr>
          <a:xfrm>
            <a:off x="664469" y="703792"/>
            <a:ext cx="10195984" cy="6154208"/>
          </a:xfrm>
        </p:spPr>
        <p:txBody>
          <a:bodyPr>
            <a:normAutofit/>
          </a:bodyPr>
          <a:lstStyle/>
          <a:p>
            <a:r>
              <a:rPr lang="en-US" dirty="0"/>
              <a:t>Open VSCode and click on the Extensions icon: </a:t>
            </a:r>
          </a:p>
          <a:p>
            <a:endParaRPr lang="en-US" dirty="0"/>
          </a:p>
          <a:p>
            <a:endParaRPr lang="en-US" dirty="0"/>
          </a:p>
          <a:p>
            <a:endParaRPr lang="en-US" dirty="0"/>
          </a:p>
          <a:p>
            <a:endParaRPr lang="en-US" dirty="0"/>
          </a:p>
          <a:p>
            <a:r>
              <a:rPr lang="en-US" sz="3500" dirty="0"/>
              <a:t>Search for and install the following extension:</a:t>
            </a:r>
          </a:p>
          <a:p>
            <a:pPr marL="800100" lvl="1" indent="-342900">
              <a:buClr>
                <a:srgbClr val="43FC24"/>
              </a:buClr>
              <a:buFont typeface="Wingdings" panose="05000000000000000000" pitchFamily="2" charset="2"/>
              <a:buChar char="ü"/>
            </a:pPr>
            <a:r>
              <a:rPr lang="en-US" sz="1900" dirty="0">
                <a:solidFill>
                  <a:srgbClr val="43FC24"/>
                </a:solidFill>
              </a:rPr>
              <a:t>Extension Pack for Java</a:t>
            </a:r>
          </a:p>
          <a:p>
            <a:pPr marL="800100" lvl="1" indent="-342900">
              <a:buClr>
                <a:srgbClr val="43FC24"/>
              </a:buClr>
              <a:buFont typeface="Wingdings" panose="05000000000000000000" pitchFamily="2" charset="2"/>
              <a:buChar char="ü"/>
            </a:pPr>
            <a:endParaRPr lang="en-US" sz="1900" dirty="0"/>
          </a:p>
          <a:p>
            <a:pPr marL="800100" lvl="1" indent="-342900">
              <a:buClr>
                <a:srgbClr val="43FC24"/>
              </a:buClr>
              <a:buFont typeface="Wingdings" panose="05000000000000000000" pitchFamily="2" charset="2"/>
              <a:buChar char="ü"/>
            </a:pPr>
            <a:endParaRPr lang="en-US" sz="1900" dirty="0"/>
          </a:p>
          <a:p>
            <a:pPr lvl="1"/>
            <a:endParaRPr lang="en-US" dirty="0"/>
          </a:p>
          <a:p>
            <a:endParaRPr lang="en-CA" dirty="0"/>
          </a:p>
        </p:txBody>
      </p:sp>
      <p:sp>
        <p:nvSpPr>
          <p:cNvPr id="3" name="Title 2">
            <a:extLst>
              <a:ext uri="{FF2B5EF4-FFF2-40B4-BE49-F238E27FC236}">
                <a16:creationId xmlns:a16="http://schemas.microsoft.com/office/drawing/2014/main" id="{1458AC26-2215-0114-911C-549EF3DE6735}"/>
              </a:ext>
            </a:extLst>
          </p:cNvPr>
          <p:cNvSpPr>
            <a:spLocks noGrp="1"/>
          </p:cNvSpPr>
          <p:nvPr>
            <p:ph type="title"/>
          </p:nvPr>
        </p:nvSpPr>
        <p:spPr/>
        <p:txBody>
          <a:bodyPr/>
          <a:lstStyle/>
          <a:p>
            <a:r>
              <a:rPr lang="en-US" dirty="0"/>
              <a:t>Installing VSCode</a:t>
            </a:r>
            <a:endParaRPr lang="en-CA" dirty="0"/>
          </a:p>
        </p:txBody>
      </p:sp>
      <p:pic>
        <p:nvPicPr>
          <p:cNvPr id="2052" name="Picture 4">
            <a:extLst>
              <a:ext uri="{FF2B5EF4-FFF2-40B4-BE49-F238E27FC236}">
                <a16:creationId xmlns:a16="http://schemas.microsoft.com/office/drawing/2014/main" id="{21FA13A2-3C11-6B42-60AB-C44C0DE02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2920" y="2355566"/>
            <a:ext cx="3739082" cy="240369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292202B4-6417-F134-0FCB-9144AC1D628E}"/>
              </a:ext>
            </a:extLst>
          </p:cNvPr>
          <p:cNvSpPr/>
          <p:nvPr/>
        </p:nvSpPr>
        <p:spPr>
          <a:xfrm>
            <a:off x="3794293" y="3795384"/>
            <a:ext cx="564294" cy="3914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30212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2AF89D-D67D-E237-7987-B6FE4181D05D}"/>
              </a:ext>
            </a:extLst>
          </p:cNvPr>
          <p:cNvPicPr>
            <a:picLocks noChangeAspect="1"/>
          </p:cNvPicPr>
          <p:nvPr/>
        </p:nvPicPr>
        <p:blipFill rotWithShape="1">
          <a:blip r:embed="rId2"/>
          <a:srcRect r="14646" b="26802"/>
          <a:stretch/>
        </p:blipFill>
        <p:spPr>
          <a:xfrm>
            <a:off x="219919" y="1331089"/>
            <a:ext cx="8449520" cy="5094712"/>
          </a:xfrm>
          <a:prstGeom prst="rect">
            <a:avLst/>
          </a:prstGeom>
        </p:spPr>
      </p:pic>
      <p:sp>
        <p:nvSpPr>
          <p:cNvPr id="3" name="Title 2">
            <a:extLst>
              <a:ext uri="{FF2B5EF4-FFF2-40B4-BE49-F238E27FC236}">
                <a16:creationId xmlns:a16="http://schemas.microsoft.com/office/drawing/2014/main" id="{356065EB-51F3-3A94-631E-D96726F75135}"/>
              </a:ext>
            </a:extLst>
          </p:cNvPr>
          <p:cNvSpPr>
            <a:spLocks noGrp="1"/>
          </p:cNvSpPr>
          <p:nvPr>
            <p:ph type="title"/>
          </p:nvPr>
        </p:nvSpPr>
        <p:spPr>
          <a:xfrm>
            <a:off x="472595" y="96534"/>
            <a:ext cx="10972800" cy="1143000"/>
          </a:xfrm>
        </p:spPr>
        <p:txBody>
          <a:bodyPr>
            <a:normAutofit fontScale="90000"/>
          </a:bodyPr>
          <a:lstStyle/>
          <a:p>
            <a:r>
              <a:rPr lang="en-US" dirty="0"/>
              <a:t>If you don’t already have a JDK Installed, you may see this….</a:t>
            </a:r>
            <a:endParaRPr lang="en-CA" dirty="0"/>
          </a:p>
        </p:txBody>
      </p:sp>
      <p:cxnSp>
        <p:nvCxnSpPr>
          <p:cNvPr id="7" name="Straight Arrow Connector 6">
            <a:extLst>
              <a:ext uri="{FF2B5EF4-FFF2-40B4-BE49-F238E27FC236}">
                <a16:creationId xmlns:a16="http://schemas.microsoft.com/office/drawing/2014/main" id="{EF5ADB05-F6AE-84A1-88EB-CBE9E9B3628F}"/>
              </a:ext>
            </a:extLst>
          </p:cNvPr>
          <p:cNvCxnSpPr/>
          <p:nvPr/>
        </p:nvCxnSpPr>
        <p:spPr>
          <a:xfrm flipH="1">
            <a:off x="3298785" y="2245489"/>
            <a:ext cx="6157731" cy="21991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3BDF4D-1A87-D604-6757-A5B0B4654023}"/>
              </a:ext>
            </a:extLst>
          </p:cNvPr>
          <p:cNvSpPr txBox="1"/>
          <p:nvPr/>
        </p:nvSpPr>
        <p:spPr>
          <a:xfrm>
            <a:off x="9456516" y="2045429"/>
            <a:ext cx="1187184" cy="369332"/>
          </a:xfrm>
          <a:prstGeom prst="rect">
            <a:avLst/>
          </a:prstGeom>
          <a:noFill/>
        </p:spPr>
        <p:txBody>
          <a:bodyPr wrap="none" rtlCol="0">
            <a:spAutoFit/>
          </a:bodyPr>
          <a:lstStyle/>
          <a:p>
            <a:r>
              <a:rPr lang="en-US" b="1" dirty="0">
                <a:solidFill>
                  <a:schemeClr val="bg1"/>
                </a:solidFill>
                <a:latin typeface="Calibri" panose="020F0502020204030204" pitchFamily="34" charset="0"/>
                <a:cs typeface="Calibri" panose="020F0502020204030204" pitchFamily="34" charset="0"/>
              </a:rPr>
              <a:t>Click here!</a:t>
            </a:r>
            <a:endParaRPr lang="en-CA"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7092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FD292-A614-D064-150E-90A4C07E02A6}"/>
              </a:ext>
            </a:extLst>
          </p:cNvPr>
          <p:cNvSpPr>
            <a:spLocks noGrp="1"/>
          </p:cNvSpPr>
          <p:nvPr>
            <p:ph type="body" sz="quarter" idx="10"/>
          </p:nvPr>
        </p:nvSpPr>
        <p:spPr/>
        <p:txBody>
          <a:bodyPr/>
          <a:lstStyle/>
          <a:p>
            <a:endParaRPr lang="en-CA" dirty="0"/>
          </a:p>
        </p:txBody>
      </p:sp>
      <p:sp>
        <p:nvSpPr>
          <p:cNvPr id="3" name="Title 2">
            <a:extLst>
              <a:ext uri="{FF2B5EF4-FFF2-40B4-BE49-F238E27FC236}">
                <a16:creationId xmlns:a16="http://schemas.microsoft.com/office/drawing/2014/main" id="{18CEA39E-EFEC-AB9A-B15D-C27A077E44C2}"/>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BCC1E6F2-B9E5-BE7E-6F27-C597204A68C7}"/>
              </a:ext>
            </a:extLst>
          </p:cNvPr>
          <p:cNvPicPr>
            <a:picLocks noChangeAspect="1"/>
          </p:cNvPicPr>
          <p:nvPr/>
        </p:nvPicPr>
        <p:blipFill>
          <a:blip r:embed="rId2"/>
          <a:stretch>
            <a:fillRect/>
          </a:stretch>
        </p:blipFill>
        <p:spPr>
          <a:xfrm>
            <a:off x="530469" y="1359098"/>
            <a:ext cx="7765232" cy="4862293"/>
          </a:xfrm>
          <a:prstGeom prst="rect">
            <a:avLst/>
          </a:prstGeom>
        </p:spPr>
      </p:pic>
      <p:cxnSp>
        <p:nvCxnSpPr>
          <p:cNvPr id="6" name="Straight Arrow Connector 5">
            <a:extLst>
              <a:ext uri="{FF2B5EF4-FFF2-40B4-BE49-F238E27FC236}">
                <a16:creationId xmlns:a16="http://schemas.microsoft.com/office/drawing/2014/main" id="{C0083308-6240-29BB-5F53-6ECE6CF8817F}"/>
              </a:ext>
            </a:extLst>
          </p:cNvPr>
          <p:cNvCxnSpPr>
            <a:cxnSpLocks/>
          </p:cNvCxnSpPr>
          <p:nvPr/>
        </p:nvCxnSpPr>
        <p:spPr>
          <a:xfrm flipH="1">
            <a:off x="5761822" y="2294467"/>
            <a:ext cx="3775717" cy="4266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D72BB3-C3FD-3F03-2C6C-2B237C6C5407}"/>
              </a:ext>
            </a:extLst>
          </p:cNvPr>
          <p:cNvSpPr txBox="1"/>
          <p:nvPr/>
        </p:nvSpPr>
        <p:spPr>
          <a:xfrm>
            <a:off x="9537539" y="1979271"/>
            <a:ext cx="1276953" cy="646331"/>
          </a:xfrm>
          <a:prstGeom prst="rect">
            <a:avLst/>
          </a:prstGeom>
          <a:noFill/>
        </p:spPr>
        <p:txBody>
          <a:bodyPr wrap="square" rtlCol="0">
            <a:spAutoFit/>
          </a:bodyPr>
          <a:lstStyle/>
          <a:p>
            <a:r>
              <a:rPr lang="en-US" b="1" dirty="0">
                <a:solidFill>
                  <a:schemeClr val="bg1"/>
                </a:solidFill>
                <a:latin typeface="Calibri" panose="020F0502020204030204" pitchFamily="34" charset="0"/>
                <a:cs typeface="Calibri" panose="020F0502020204030204" pitchFamily="34" charset="0"/>
              </a:rPr>
              <a:t>Choose this one!</a:t>
            </a:r>
            <a:endParaRPr lang="en-CA"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0311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12133B-DDCE-75DE-5D17-F9A58580AAF0}"/>
              </a:ext>
            </a:extLst>
          </p:cNvPr>
          <p:cNvSpPr>
            <a:spLocks noGrp="1"/>
          </p:cNvSpPr>
          <p:nvPr>
            <p:ph type="body" sz="quarter" idx="10"/>
          </p:nvPr>
        </p:nvSpPr>
        <p:spPr>
          <a:xfrm>
            <a:off x="664469" y="703792"/>
            <a:ext cx="10195984" cy="6154208"/>
          </a:xfrm>
        </p:spPr>
        <p:txBody>
          <a:bodyPr>
            <a:normAutofit fontScale="92500" lnSpcReduction="20000"/>
          </a:bodyPr>
          <a:lstStyle/>
          <a:p>
            <a:r>
              <a:rPr lang="en-US" dirty="0"/>
              <a:t>Open VSCode and click on the Extensions icon: </a:t>
            </a:r>
          </a:p>
          <a:p>
            <a:endParaRPr lang="en-US" dirty="0"/>
          </a:p>
          <a:p>
            <a:endParaRPr lang="en-US" dirty="0"/>
          </a:p>
          <a:p>
            <a:endParaRPr lang="en-US" dirty="0"/>
          </a:p>
          <a:p>
            <a:endParaRPr lang="en-US" dirty="0"/>
          </a:p>
          <a:p>
            <a:r>
              <a:rPr lang="en-US" sz="3500" dirty="0"/>
              <a:t>Search for and install the following extensions:</a:t>
            </a:r>
          </a:p>
          <a:p>
            <a:pPr marL="800100" lvl="1" indent="-342900">
              <a:buClr>
                <a:srgbClr val="43FC24"/>
              </a:buClr>
              <a:buFont typeface="Wingdings" panose="05000000000000000000" pitchFamily="2" charset="2"/>
              <a:buChar char="ü"/>
            </a:pPr>
            <a:r>
              <a:rPr lang="en-US" sz="1900" dirty="0">
                <a:solidFill>
                  <a:srgbClr val="43FC24"/>
                </a:solidFill>
              </a:rPr>
              <a:t>Extension Pack for Java</a:t>
            </a:r>
          </a:p>
          <a:p>
            <a:pPr marL="800100" lvl="1" indent="-342900">
              <a:buClr>
                <a:srgbClr val="43FC24"/>
              </a:buClr>
              <a:buFont typeface="Wingdings" panose="05000000000000000000" pitchFamily="2" charset="2"/>
              <a:buChar char="ü"/>
            </a:pPr>
            <a:r>
              <a:rPr lang="en-US" sz="1900" dirty="0"/>
              <a:t>Error Lens</a:t>
            </a:r>
          </a:p>
          <a:p>
            <a:pPr marL="800100" lvl="1" indent="-342900">
              <a:buClr>
                <a:srgbClr val="43FC24"/>
              </a:buClr>
              <a:buFont typeface="Wingdings" panose="05000000000000000000" pitchFamily="2" charset="2"/>
              <a:buChar char="ü"/>
            </a:pPr>
            <a:r>
              <a:rPr lang="en-US" sz="1900" dirty="0"/>
              <a:t>PDF Viewer (by Mathematic </a:t>
            </a:r>
            <a:r>
              <a:rPr lang="en-US" sz="1900" dirty="0" err="1"/>
              <a:t>inc</a:t>
            </a:r>
            <a:r>
              <a:rPr lang="en-US" sz="1900" dirty="0"/>
              <a:t>)</a:t>
            </a:r>
          </a:p>
          <a:p>
            <a:pPr marL="800100" lvl="1" indent="-342900">
              <a:buClr>
                <a:srgbClr val="43FC24"/>
              </a:buClr>
              <a:buFont typeface="Wingdings" panose="05000000000000000000" pitchFamily="2" charset="2"/>
              <a:buChar char="ü"/>
            </a:pPr>
            <a:r>
              <a:rPr lang="en-US" sz="1900" dirty="0"/>
              <a:t>VS-Code Icons</a:t>
            </a:r>
          </a:p>
          <a:p>
            <a:pPr marL="800100" lvl="1" indent="-342900">
              <a:buClr>
                <a:srgbClr val="43FC24"/>
              </a:buClr>
              <a:buFont typeface="Wingdings" panose="05000000000000000000" pitchFamily="2" charset="2"/>
              <a:buChar char="ü"/>
            </a:pPr>
            <a:r>
              <a:rPr lang="en-US" sz="1900" dirty="0"/>
              <a:t>Print</a:t>
            </a:r>
          </a:p>
          <a:p>
            <a:pPr marL="800100" lvl="1" indent="-342900">
              <a:buClr>
                <a:srgbClr val="43FC24"/>
              </a:buClr>
              <a:buFont typeface="Wingdings" panose="05000000000000000000" pitchFamily="2" charset="2"/>
              <a:buChar char="ü"/>
            </a:pPr>
            <a:r>
              <a:rPr lang="en-US" sz="1900" dirty="0"/>
              <a:t>JVM Bytecode Viewer</a:t>
            </a:r>
          </a:p>
          <a:p>
            <a:pPr marL="800100" lvl="1" indent="-342900">
              <a:buClr>
                <a:srgbClr val="43FC24"/>
              </a:buClr>
              <a:buFont typeface="Wingdings" panose="05000000000000000000" pitchFamily="2" charset="2"/>
              <a:buChar char="ü"/>
            </a:pPr>
            <a:r>
              <a:rPr lang="en-US" sz="1900" dirty="0"/>
              <a:t>Fold on Open</a:t>
            </a:r>
          </a:p>
          <a:p>
            <a:pPr marL="800100" lvl="1" indent="-342900">
              <a:buClr>
                <a:srgbClr val="43FC24"/>
              </a:buClr>
              <a:buFont typeface="Wingdings" panose="05000000000000000000" pitchFamily="2" charset="2"/>
              <a:buChar char="ü"/>
            </a:pPr>
            <a:r>
              <a:rPr lang="en-US" sz="1900" dirty="0"/>
              <a:t>Comment Styler</a:t>
            </a:r>
          </a:p>
          <a:p>
            <a:pPr marL="800100" lvl="1" indent="-342900">
              <a:buClr>
                <a:srgbClr val="43FC24"/>
              </a:buClr>
              <a:buFont typeface="Wingdings" panose="05000000000000000000" pitchFamily="2" charset="2"/>
              <a:buChar char="ü"/>
            </a:pPr>
            <a:endParaRPr lang="en-US" sz="1900" dirty="0"/>
          </a:p>
          <a:p>
            <a:pPr marL="800100" lvl="1" indent="-342900">
              <a:buClr>
                <a:srgbClr val="43FC24"/>
              </a:buClr>
              <a:buFont typeface="Wingdings" panose="05000000000000000000" pitchFamily="2" charset="2"/>
              <a:buChar char="ü"/>
            </a:pPr>
            <a:endParaRPr lang="en-US" sz="1900" dirty="0"/>
          </a:p>
          <a:p>
            <a:pPr lvl="1"/>
            <a:endParaRPr lang="en-US" dirty="0"/>
          </a:p>
          <a:p>
            <a:endParaRPr lang="en-CA" dirty="0"/>
          </a:p>
        </p:txBody>
      </p:sp>
      <p:sp>
        <p:nvSpPr>
          <p:cNvPr id="3" name="Title 2">
            <a:extLst>
              <a:ext uri="{FF2B5EF4-FFF2-40B4-BE49-F238E27FC236}">
                <a16:creationId xmlns:a16="http://schemas.microsoft.com/office/drawing/2014/main" id="{1458AC26-2215-0114-911C-549EF3DE6735}"/>
              </a:ext>
            </a:extLst>
          </p:cNvPr>
          <p:cNvSpPr>
            <a:spLocks noGrp="1"/>
          </p:cNvSpPr>
          <p:nvPr>
            <p:ph type="title"/>
          </p:nvPr>
        </p:nvSpPr>
        <p:spPr/>
        <p:txBody>
          <a:bodyPr/>
          <a:lstStyle/>
          <a:p>
            <a:r>
              <a:rPr lang="en-US" dirty="0"/>
              <a:t>Installing VSCode</a:t>
            </a:r>
            <a:endParaRPr lang="en-CA" dirty="0"/>
          </a:p>
        </p:txBody>
      </p:sp>
      <p:pic>
        <p:nvPicPr>
          <p:cNvPr id="2052" name="Picture 4">
            <a:extLst>
              <a:ext uri="{FF2B5EF4-FFF2-40B4-BE49-F238E27FC236}">
                <a16:creationId xmlns:a16="http://schemas.microsoft.com/office/drawing/2014/main" id="{21FA13A2-3C11-6B42-60AB-C44C0DE02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260" y="1267546"/>
            <a:ext cx="3739082" cy="240369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292202B4-6417-F134-0FCB-9144AC1D628E}"/>
              </a:ext>
            </a:extLst>
          </p:cNvPr>
          <p:cNvSpPr/>
          <p:nvPr/>
        </p:nvSpPr>
        <p:spPr>
          <a:xfrm>
            <a:off x="3992633" y="2707364"/>
            <a:ext cx="564294" cy="3914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06772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5413" y="-315415"/>
            <a:ext cx="10363200" cy="1470025"/>
          </a:xfrm>
        </p:spPr>
        <p:txBody>
          <a:bodyPr>
            <a:normAutofit/>
          </a:bodyPr>
          <a:lstStyle/>
          <a:p>
            <a:r>
              <a:rPr lang="en-CA" dirty="0"/>
              <a:t>Welcome </a:t>
            </a:r>
            <a:r>
              <a:rPr lang="en-CA"/>
              <a:t>to OOP-2- Java!</a:t>
            </a:r>
            <a:endParaRPr lang="en-US" dirty="0"/>
          </a:p>
        </p:txBody>
      </p:sp>
      <p:sp>
        <p:nvSpPr>
          <p:cNvPr id="3" name="Subtitle 2"/>
          <p:cNvSpPr>
            <a:spLocks noGrp="1"/>
          </p:cNvSpPr>
          <p:nvPr>
            <p:ph type="subTitle" idx="1"/>
          </p:nvPr>
        </p:nvSpPr>
        <p:spPr/>
        <p:txBody>
          <a:bodyPr/>
          <a:lstStyle/>
          <a:p>
            <a:endParaRPr lang="en-US"/>
          </a:p>
        </p:txBody>
      </p:sp>
      <p:pic>
        <p:nvPicPr>
          <p:cNvPr id="1026" name="Picture 2" descr="Object-Oriented Design"/>
          <p:cNvPicPr>
            <a:picLocks noChangeAspect="1" noChangeArrowheads="1"/>
          </p:cNvPicPr>
          <p:nvPr/>
        </p:nvPicPr>
        <p:blipFill rotWithShape="1">
          <a:blip r:embed="rId2">
            <a:extLst>
              <a:ext uri="{28A0092B-C50C-407E-A947-70E740481C1C}">
                <a14:useLocalDpi xmlns:a14="http://schemas.microsoft.com/office/drawing/2010/main" val="0"/>
              </a:ext>
            </a:extLst>
          </a:blip>
          <a:srcRect l="1448" t="2046" r="3618" b="5586"/>
          <a:stretch/>
        </p:blipFill>
        <p:spPr bwMode="auto">
          <a:xfrm>
            <a:off x="2740023" y="1019868"/>
            <a:ext cx="6711953" cy="48182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122952"/>
      </p:ext>
    </p:extLst>
  </p:cSld>
  <p:clrMapOvr>
    <a:masterClrMapping/>
  </p:clrMapOvr>
  <mc:AlternateContent xmlns:mc="http://schemas.openxmlformats.org/markup-compatibility/2006" xmlns:p14="http://schemas.microsoft.com/office/powerpoint/2010/main">
    <mc:Choice Requires="p14">
      <p:transition spd="slow" p14:dur="8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FD553-5B5E-72E1-2279-8CD0845957B2}"/>
              </a:ext>
            </a:extLst>
          </p:cNvPr>
          <p:cNvSpPr>
            <a:spLocks noGrp="1"/>
          </p:cNvSpPr>
          <p:nvPr>
            <p:ph type="body" sz="quarter" idx="10"/>
          </p:nvPr>
        </p:nvSpPr>
        <p:spPr/>
        <p:txBody>
          <a:bodyPr>
            <a:normAutofit/>
          </a:bodyPr>
          <a:lstStyle/>
          <a:p>
            <a:pPr>
              <a:buClr>
                <a:srgbClr val="43FC24"/>
              </a:buClr>
              <a:buFont typeface="Wingdings" panose="05000000000000000000" pitchFamily="2" charset="2"/>
              <a:buChar char="ü"/>
            </a:pPr>
            <a:r>
              <a:rPr lang="en-US" dirty="0"/>
              <a:t>Download ZOP-OOP1-Java-Week-01.zip from Slate</a:t>
            </a:r>
          </a:p>
          <a:p>
            <a:pPr>
              <a:buClr>
                <a:srgbClr val="43FC24"/>
              </a:buClr>
              <a:buFont typeface="Wingdings" panose="05000000000000000000" pitchFamily="2" charset="2"/>
              <a:buChar char="ü"/>
            </a:pPr>
            <a:r>
              <a:rPr lang="en-US" dirty="0"/>
              <a:t>Unzip this file into a folder where you wish to keep all the slides and code for this course</a:t>
            </a:r>
          </a:p>
          <a:p>
            <a:pPr lvl="1">
              <a:buClr>
                <a:srgbClr val="FF00FF"/>
              </a:buClr>
              <a:buFont typeface="Wingdings" panose="05000000000000000000" pitchFamily="2" charset="2"/>
              <a:buChar char="§"/>
            </a:pPr>
            <a:r>
              <a:rPr lang="en-US" dirty="0"/>
              <a:t>For example:</a:t>
            </a:r>
          </a:p>
          <a:p>
            <a:pPr lvl="2">
              <a:buClr>
                <a:srgbClr val="FF00FF"/>
              </a:buClr>
              <a:buFont typeface="Wingdings" panose="05000000000000000000" pitchFamily="2" charset="2"/>
              <a:buChar char="§"/>
            </a:pPr>
            <a:r>
              <a:rPr lang="en-US" dirty="0"/>
              <a:t> OOP1-Java -&gt; Code -&gt; ZOP-OOP1-Java-Week-01</a:t>
            </a:r>
          </a:p>
        </p:txBody>
      </p:sp>
      <p:sp>
        <p:nvSpPr>
          <p:cNvPr id="3" name="Title 2">
            <a:extLst>
              <a:ext uri="{FF2B5EF4-FFF2-40B4-BE49-F238E27FC236}">
                <a16:creationId xmlns:a16="http://schemas.microsoft.com/office/drawing/2014/main" id="{96C3A68F-D499-0C9B-B543-BDDD39CD8B0B}"/>
              </a:ext>
            </a:extLst>
          </p:cNvPr>
          <p:cNvSpPr>
            <a:spLocks noGrp="1"/>
          </p:cNvSpPr>
          <p:nvPr>
            <p:ph type="title"/>
          </p:nvPr>
        </p:nvSpPr>
        <p:spPr/>
        <p:txBody>
          <a:bodyPr/>
          <a:lstStyle/>
          <a:p>
            <a:r>
              <a:rPr lang="en-US" dirty="0"/>
              <a:t>Download the course code</a:t>
            </a:r>
            <a:endParaRPr lang="en-CA" dirty="0"/>
          </a:p>
        </p:txBody>
      </p:sp>
    </p:spTree>
    <p:extLst>
      <p:ext uri="{BB962C8B-B14F-4D97-AF65-F5344CB8AC3E}">
        <p14:creationId xmlns:p14="http://schemas.microsoft.com/office/powerpoint/2010/main" val="2596807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9A75D6A-0A27-6782-39AF-224643B9FC4E}"/>
              </a:ext>
            </a:extLst>
          </p:cNvPr>
          <p:cNvPicPr>
            <a:picLocks noChangeAspect="1"/>
          </p:cNvPicPr>
          <p:nvPr/>
        </p:nvPicPr>
        <p:blipFill>
          <a:blip r:embed="rId2"/>
          <a:stretch>
            <a:fillRect/>
          </a:stretch>
        </p:blipFill>
        <p:spPr>
          <a:xfrm>
            <a:off x="3642514" y="4148671"/>
            <a:ext cx="7551478" cy="2304442"/>
          </a:xfrm>
          <a:prstGeom prst="rect">
            <a:avLst/>
          </a:prstGeom>
        </p:spPr>
      </p:pic>
      <p:sp>
        <p:nvSpPr>
          <p:cNvPr id="2" name="Text Placeholder 1">
            <a:extLst>
              <a:ext uri="{FF2B5EF4-FFF2-40B4-BE49-F238E27FC236}">
                <a16:creationId xmlns:a16="http://schemas.microsoft.com/office/drawing/2014/main" id="{7E7FD553-5B5E-72E1-2279-8CD0845957B2}"/>
              </a:ext>
            </a:extLst>
          </p:cNvPr>
          <p:cNvSpPr>
            <a:spLocks noGrp="1"/>
          </p:cNvSpPr>
          <p:nvPr>
            <p:ph type="body" sz="quarter" idx="10"/>
          </p:nvPr>
        </p:nvSpPr>
        <p:spPr>
          <a:xfrm>
            <a:off x="270933" y="884885"/>
            <a:ext cx="10613782" cy="5450416"/>
          </a:xfrm>
        </p:spPr>
        <p:txBody>
          <a:bodyPr>
            <a:normAutofit/>
          </a:bodyPr>
          <a:lstStyle/>
          <a:p>
            <a:r>
              <a:rPr lang="en-US" dirty="0"/>
              <a:t>Open VS Code and select File -&gt; Open Folder</a:t>
            </a:r>
          </a:p>
          <a:p>
            <a:pPr marL="1352535" lvl="1" indent="-742950">
              <a:buFont typeface="+mj-lt"/>
              <a:buAutoNum type="arabicPeriod"/>
            </a:pPr>
            <a:r>
              <a:rPr lang="en-US" sz="3600" dirty="0"/>
              <a:t>Navigate to and select ZOP-OOP1-Java-Week-01 </a:t>
            </a:r>
          </a:p>
          <a:p>
            <a:pPr marL="1352535" lvl="1" indent="-742950">
              <a:buFont typeface="+mj-lt"/>
              <a:buAutoNum type="arabicPeriod"/>
            </a:pPr>
            <a:r>
              <a:rPr lang="en-US" sz="3600" dirty="0"/>
              <a:t>click Select Folder </a:t>
            </a:r>
            <a:r>
              <a:rPr lang="en-US" sz="2400" dirty="0">
                <a:solidFill>
                  <a:srgbClr val="FF00FF"/>
                </a:solidFill>
              </a:rPr>
              <a:t>(do NOT navigate into the folder – just select the folder and click Select Folder)</a:t>
            </a:r>
          </a:p>
          <a:p>
            <a:pPr marL="1352535" lvl="1" indent="-742950">
              <a:buFont typeface="+mj-lt"/>
              <a:buAutoNum type="arabicPeriod"/>
            </a:pPr>
            <a:r>
              <a:rPr lang="en-US" sz="1800" dirty="0">
                <a:solidFill>
                  <a:srgbClr val="FF00FF"/>
                </a:solidFill>
              </a:rPr>
              <a:t>Hint:  If things aren’t working right, you’ve opened the wrong folder!  It has to be the folder immediately above the one with the </a:t>
            </a:r>
            <a:r>
              <a:rPr lang="en-US" sz="1800" dirty="0" err="1">
                <a:solidFill>
                  <a:srgbClr val="FF00FF"/>
                </a:solidFill>
              </a:rPr>
              <a:t>src</a:t>
            </a:r>
            <a:r>
              <a:rPr lang="en-US" sz="1800" dirty="0">
                <a:solidFill>
                  <a:srgbClr val="FF00FF"/>
                </a:solidFill>
              </a:rPr>
              <a:t> folder</a:t>
            </a:r>
            <a:endParaRPr lang="en-CA" sz="2800" dirty="0">
              <a:solidFill>
                <a:srgbClr val="FF00FF"/>
              </a:solidFill>
            </a:endParaRPr>
          </a:p>
        </p:txBody>
      </p:sp>
      <p:sp>
        <p:nvSpPr>
          <p:cNvPr id="3" name="Title 2">
            <a:extLst>
              <a:ext uri="{FF2B5EF4-FFF2-40B4-BE49-F238E27FC236}">
                <a16:creationId xmlns:a16="http://schemas.microsoft.com/office/drawing/2014/main" id="{96C3A68F-D499-0C9B-B543-BDDD39CD8B0B}"/>
              </a:ext>
            </a:extLst>
          </p:cNvPr>
          <p:cNvSpPr>
            <a:spLocks noGrp="1"/>
          </p:cNvSpPr>
          <p:nvPr>
            <p:ph type="title"/>
          </p:nvPr>
        </p:nvSpPr>
        <p:spPr/>
        <p:txBody>
          <a:bodyPr/>
          <a:lstStyle/>
          <a:p>
            <a:r>
              <a:rPr lang="en-US" dirty="0"/>
              <a:t>Download the course code</a:t>
            </a:r>
            <a:endParaRPr lang="en-CA" dirty="0"/>
          </a:p>
        </p:txBody>
      </p:sp>
      <p:sp>
        <p:nvSpPr>
          <p:cNvPr id="4" name="Oval 3">
            <a:extLst>
              <a:ext uri="{FF2B5EF4-FFF2-40B4-BE49-F238E27FC236}">
                <a16:creationId xmlns:a16="http://schemas.microsoft.com/office/drawing/2014/main" id="{7778936A-6519-BBBC-ED55-67D80FE6F26E}"/>
              </a:ext>
            </a:extLst>
          </p:cNvPr>
          <p:cNvSpPr/>
          <p:nvPr/>
        </p:nvSpPr>
        <p:spPr>
          <a:xfrm>
            <a:off x="6498256" y="5556077"/>
            <a:ext cx="4233789"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8C3C1D74-6F16-65A3-76E7-B69AD1E6F747}"/>
              </a:ext>
            </a:extLst>
          </p:cNvPr>
          <p:cNvSpPr/>
          <p:nvPr/>
        </p:nvSpPr>
        <p:spPr>
          <a:xfrm>
            <a:off x="9672383" y="6043295"/>
            <a:ext cx="972969"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Badge 1 with solid fill">
            <a:extLst>
              <a:ext uri="{FF2B5EF4-FFF2-40B4-BE49-F238E27FC236}">
                <a16:creationId xmlns:a16="http://schemas.microsoft.com/office/drawing/2014/main" id="{8D37895D-C0B4-964C-3993-26F0F225FD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8979" y="5361654"/>
            <a:ext cx="611461" cy="611461"/>
          </a:xfrm>
          <a:prstGeom prst="rect">
            <a:avLst/>
          </a:prstGeom>
        </p:spPr>
      </p:pic>
      <p:pic>
        <p:nvPicPr>
          <p:cNvPr id="10" name="Graphic 9" descr="Badge with solid fill">
            <a:extLst>
              <a:ext uri="{FF2B5EF4-FFF2-40B4-BE49-F238E27FC236}">
                <a16:creationId xmlns:a16="http://schemas.microsoft.com/office/drawing/2014/main" id="{DF1B9386-0624-1B51-AE51-7014048C4B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60922" y="5906114"/>
            <a:ext cx="611461" cy="611461"/>
          </a:xfrm>
          <a:prstGeom prst="rect">
            <a:avLst/>
          </a:prstGeom>
        </p:spPr>
      </p:pic>
    </p:spTree>
    <p:extLst>
      <p:ext uri="{BB962C8B-B14F-4D97-AF65-F5344CB8AC3E}">
        <p14:creationId xmlns:p14="http://schemas.microsoft.com/office/powerpoint/2010/main" val="696210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B45CF3E-CF93-276E-045B-06BF2CAD0997}"/>
              </a:ext>
            </a:extLst>
          </p:cNvPr>
          <p:cNvPicPr>
            <a:picLocks noChangeAspect="1"/>
          </p:cNvPicPr>
          <p:nvPr/>
        </p:nvPicPr>
        <p:blipFill>
          <a:blip r:embed="rId3"/>
          <a:stretch>
            <a:fillRect/>
          </a:stretch>
        </p:blipFill>
        <p:spPr>
          <a:xfrm rot="1021853">
            <a:off x="6622129" y="4201912"/>
            <a:ext cx="1851752" cy="2438375"/>
          </a:xfrm>
          <a:prstGeom prst="rect">
            <a:avLst/>
          </a:prstGeom>
        </p:spPr>
      </p:pic>
      <p:sp>
        <p:nvSpPr>
          <p:cNvPr id="3" name="Title 2">
            <a:extLst>
              <a:ext uri="{FF2B5EF4-FFF2-40B4-BE49-F238E27FC236}">
                <a16:creationId xmlns:a16="http://schemas.microsoft.com/office/drawing/2014/main" id="{3123C17B-1278-2C5B-FC64-F2F01A3A76EE}"/>
              </a:ext>
            </a:extLst>
          </p:cNvPr>
          <p:cNvSpPr>
            <a:spLocks noGrp="1"/>
          </p:cNvSpPr>
          <p:nvPr>
            <p:ph type="title"/>
          </p:nvPr>
        </p:nvSpPr>
        <p:spPr/>
        <p:txBody>
          <a:bodyPr>
            <a:normAutofit fontScale="90000"/>
          </a:bodyPr>
          <a:lstStyle/>
          <a:p>
            <a:r>
              <a:rPr lang="en-US" dirty="0"/>
              <a:t>OK, we have an IDE</a:t>
            </a:r>
            <a:br>
              <a:rPr lang="en-US" dirty="0"/>
            </a:br>
            <a:r>
              <a:rPr lang="en-US" dirty="0"/>
              <a:t>Where do we start ???</a:t>
            </a:r>
            <a:endParaRPr lang="en-CA" dirty="0"/>
          </a:p>
        </p:txBody>
      </p:sp>
      <p:sp>
        <p:nvSpPr>
          <p:cNvPr id="2" name="TextBox 1">
            <a:extLst>
              <a:ext uri="{FF2B5EF4-FFF2-40B4-BE49-F238E27FC236}">
                <a16:creationId xmlns:a16="http://schemas.microsoft.com/office/drawing/2014/main" id="{8CFFB670-86EC-66E5-4982-D52A3FE81EC2}"/>
              </a:ext>
            </a:extLst>
          </p:cNvPr>
          <p:cNvSpPr txBox="1"/>
          <p:nvPr/>
        </p:nvSpPr>
        <p:spPr>
          <a:xfrm>
            <a:off x="3560430" y="713675"/>
            <a:ext cx="4793043" cy="1200329"/>
          </a:xfrm>
          <a:prstGeom prst="rect">
            <a:avLst/>
          </a:prstGeom>
          <a:noFill/>
        </p:spPr>
        <p:txBody>
          <a:bodyPr wrap="none" rtlCol="0">
            <a:spAutoFit/>
          </a:bodyPr>
          <a:lstStyle/>
          <a:p>
            <a:r>
              <a:rPr lang="en-US" sz="7200" b="1" i="1" dirty="0">
                <a:solidFill>
                  <a:schemeClr val="bg1"/>
                </a:solidFill>
                <a:effectLst>
                  <a:glow rad="101600">
                    <a:srgbClr val="FF00FF">
                      <a:alpha val="60000"/>
                    </a:srgbClr>
                  </a:glow>
                </a:effectLst>
              </a:rPr>
              <a:t>Hello World</a:t>
            </a:r>
            <a:endParaRPr lang="en-CA" sz="7200" b="1" i="1" dirty="0">
              <a:solidFill>
                <a:schemeClr val="bg1"/>
              </a:solidFill>
              <a:effectLst>
                <a:glow rad="101600">
                  <a:srgbClr val="FF00FF">
                    <a:alpha val="60000"/>
                  </a:srgbClr>
                </a:glow>
              </a:effectLst>
            </a:endParaRPr>
          </a:p>
        </p:txBody>
      </p:sp>
      <p:sp>
        <p:nvSpPr>
          <p:cNvPr id="4" name="TextBox 3">
            <a:extLst>
              <a:ext uri="{FF2B5EF4-FFF2-40B4-BE49-F238E27FC236}">
                <a16:creationId xmlns:a16="http://schemas.microsoft.com/office/drawing/2014/main" id="{A83A2A15-9495-0176-E665-7BA7ECC7DF3A}"/>
              </a:ext>
            </a:extLst>
          </p:cNvPr>
          <p:cNvSpPr txBox="1"/>
          <p:nvPr/>
        </p:nvSpPr>
        <p:spPr>
          <a:xfrm>
            <a:off x="4049606" y="3780318"/>
            <a:ext cx="4092787" cy="769441"/>
          </a:xfrm>
          <a:prstGeom prst="rect">
            <a:avLst/>
          </a:prstGeom>
          <a:noFill/>
        </p:spPr>
        <p:txBody>
          <a:bodyPr wrap="none" rtlCol="0">
            <a:spAutoFit/>
          </a:bodyPr>
          <a:lstStyle/>
          <a:p>
            <a:r>
              <a:rPr lang="en-US" sz="4400" b="1" dirty="0">
                <a:solidFill>
                  <a:schemeClr val="bg1"/>
                </a:solidFill>
                <a:effectLst>
                  <a:glow rad="101600">
                    <a:srgbClr val="00CCFF">
                      <a:alpha val="60000"/>
                    </a:srgbClr>
                  </a:glow>
                </a:effectLst>
                <a:latin typeface="Bradley Hand ITC" panose="03070402050302030203" pitchFamily="66" charset="0"/>
              </a:rPr>
              <a:t>A bit of history</a:t>
            </a:r>
            <a:r>
              <a:rPr lang="en-US" sz="2800" b="1" dirty="0">
                <a:solidFill>
                  <a:schemeClr val="bg1"/>
                </a:solidFill>
                <a:effectLst>
                  <a:glow rad="101600">
                    <a:srgbClr val="00CCFF">
                      <a:alpha val="60000"/>
                    </a:srgbClr>
                  </a:glow>
                </a:effectLst>
                <a:latin typeface="Bradley Hand ITC" panose="03070402050302030203" pitchFamily="66" charset="0"/>
              </a:rPr>
              <a:t>…</a:t>
            </a:r>
            <a:endParaRPr lang="en-CA" sz="4400" b="1" dirty="0">
              <a:solidFill>
                <a:schemeClr val="bg1"/>
              </a:solidFill>
              <a:effectLst>
                <a:glow rad="101600">
                  <a:srgbClr val="00CCFF">
                    <a:alpha val="60000"/>
                  </a:srgbClr>
                </a:glow>
              </a:effectLst>
              <a:latin typeface="Bradley Hand ITC" panose="03070402050302030203" pitchFamily="66" charset="0"/>
            </a:endParaRPr>
          </a:p>
        </p:txBody>
      </p:sp>
      <p:sp>
        <p:nvSpPr>
          <p:cNvPr id="9" name="Text Placeholder 5">
            <a:extLst>
              <a:ext uri="{FF2B5EF4-FFF2-40B4-BE49-F238E27FC236}">
                <a16:creationId xmlns:a16="http://schemas.microsoft.com/office/drawing/2014/main" id="{840B561B-C4D0-B7DE-2888-43029C0D2E01}"/>
              </a:ext>
            </a:extLst>
          </p:cNvPr>
          <p:cNvSpPr txBox="1">
            <a:spLocks/>
          </p:cNvSpPr>
          <p:nvPr/>
        </p:nvSpPr>
        <p:spPr>
          <a:xfrm>
            <a:off x="2046097" y="5911657"/>
            <a:ext cx="8099803" cy="571500"/>
          </a:xfrm>
          <a:prstGeom prst="rect">
            <a:avLst/>
          </a:prstGeom>
        </p:spPr>
        <p:txBody>
          <a:bodyPr vert="horz" lIns="91440" tIns="45720" rIns="91440" bIns="45720" rtlCol="0">
            <a:noAutofit/>
          </a:bodyPr>
          <a:lstStyle>
            <a:lvl1pPr marL="0" indent="0" algn="ctr" defTabSz="1219170" rtl="0" eaLnBrk="1" latinLnBrk="0" hangingPunct="1">
              <a:spcBef>
                <a:spcPct val="20000"/>
              </a:spcBef>
              <a:buFont typeface="Arial" pitchFamily="34" charset="0"/>
              <a:buNone/>
              <a:defRPr sz="2400" b="1" kern="1200">
                <a:ln>
                  <a:noFill/>
                </a:ln>
                <a:solidFill>
                  <a:srgbClr val="00FFFF"/>
                </a:solidFill>
                <a:effectLst>
                  <a:glow rad="101600">
                    <a:schemeClr val="tx1">
                      <a:alpha val="60000"/>
                    </a:schemeClr>
                  </a:glow>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6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28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4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4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t>Week-01:helloworld:HelloWorld</a:t>
            </a:r>
            <a:endParaRPr lang="en-CA" dirty="0"/>
          </a:p>
        </p:txBody>
      </p:sp>
    </p:spTree>
    <p:extLst>
      <p:ext uri="{BB962C8B-B14F-4D97-AF65-F5344CB8AC3E}">
        <p14:creationId xmlns:p14="http://schemas.microsoft.com/office/powerpoint/2010/main" val="66198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1AA1C4-B014-A114-1EF9-CB1E6AAE128F}"/>
              </a:ext>
            </a:extLst>
          </p:cNvPr>
          <p:cNvSpPr>
            <a:spLocks noGrp="1"/>
          </p:cNvSpPr>
          <p:nvPr>
            <p:ph type="body" sz="quarter" idx="4294967295"/>
          </p:nvPr>
        </p:nvSpPr>
        <p:spPr>
          <a:xfrm>
            <a:off x="777875" y="949325"/>
            <a:ext cx="10194925" cy="2881530"/>
          </a:xfrm>
          <a:solidFill>
            <a:srgbClr val="0000FF">
              <a:alpha val="50196"/>
            </a:srgbClr>
          </a:solidFill>
          <a:ln>
            <a:solidFill>
              <a:srgbClr val="FFFF00"/>
            </a:solidFill>
          </a:ln>
        </p:spPr>
        <p:txBody>
          <a:bodyPr/>
          <a:lstStyle/>
          <a:p>
            <a:r>
              <a:rPr lang="en-US" dirty="0">
                <a:effectLst>
                  <a:glow rad="101600">
                    <a:schemeClr val="tx1">
                      <a:alpha val="60000"/>
                    </a:schemeClr>
                  </a:glow>
                  <a:outerShdw blurRad="38100" dist="38100" dir="2700000" algn="tl">
                    <a:srgbClr val="000000">
                      <a:alpha val="43137"/>
                    </a:srgbClr>
                  </a:outerShdw>
                </a:effectLst>
              </a:rPr>
              <a:t>Open the </a:t>
            </a:r>
            <a:r>
              <a:rPr lang="en-US" dirty="0" err="1">
                <a:effectLst>
                  <a:glow rad="101600">
                    <a:schemeClr val="tx1">
                      <a:alpha val="60000"/>
                    </a:schemeClr>
                  </a:glow>
                  <a:outerShdw blurRad="38100" dist="38100" dir="2700000" algn="tl">
                    <a:srgbClr val="000000">
                      <a:alpha val="43137"/>
                    </a:srgbClr>
                  </a:outerShdw>
                </a:effectLst>
              </a:rPr>
              <a:t>src</a:t>
            </a:r>
            <a:r>
              <a:rPr lang="en-US" dirty="0">
                <a:effectLst>
                  <a:glow rad="101600">
                    <a:schemeClr val="tx1">
                      <a:alpha val="60000"/>
                    </a:schemeClr>
                  </a:glow>
                  <a:outerShdw blurRad="38100" dist="38100" dir="2700000" algn="tl">
                    <a:srgbClr val="000000">
                      <a:alpha val="43137"/>
                    </a:srgbClr>
                  </a:outerShdw>
                </a:effectLst>
              </a:rPr>
              <a:t> folder and then yourturn1 folder.</a:t>
            </a:r>
          </a:p>
          <a:p>
            <a:r>
              <a:rPr lang="en-US" dirty="0">
                <a:effectLst>
                  <a:glow rad="101600">
                    <a:schemeClr val="tx1">
                      <a:alpha val="60000"/>
                    </a:schemeClr>
                  </a:glow>
                  <a:outerShdw blurRad="38100" dist="38100" dir="2700000" algn="tl">
                    <a:srgbClr val="000000">
                      <a:alpha val="43137"/>
                    </a:srgbClr>
                  </a:outerShdw>
                </a:effectLst>
              </a:rPr>
              <a:t>Click on the YourTurn1.pdf file and follow the directions</a:t>
            </a:r>
            <a:endParaRPr lang="en-CA" dirty="0">
              <a:effectLst>
                <a:glow rad="101600">
                  <a:schemeClr val="tx1">
                    <a:alpha val="60000"/>
                  </a:schemeClr>
                </a:glow>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80B4A47A-F53B-651C-9C25-77B28A345B9F}"/>
              </a:ext>
            </a:extLst>
          </p:cNvPr>
          <p:cNvSpPr>
            <a:spLocks noGrp="1"/>
          </p:cNvSpPr>
          <p:nvPr>
            <p:ph type="title" idx="4294967295"/>
          </p:nvPr>
        </p:nvSpPr>
        <p:spPr>
          <a:xfrm>
            <a:off x="0" y="-193675"/>
            <a:ext cx="10972800" cy="1143000"/>
          </a:xfrm>
        </p:spPr>
        <p:txBody>
          <a:bodyPr/>
          <a:lstStyle/>
          <a:p>
            <a:r>
              <a:rPr lang="en-US" dirty="0"/>
              <a:t>Writing our First Java Program!</a:t>
            </a:r>
            <a:endParaRPr lang="en-CA" dirty="0"/>
          </a:p>
        </p:txBody>
      </p:sp>
      <p:pic>
        <p:nvPicPr>
          <p:cNvPr id="3074" name="Picture 2">
            <a:extLst>
              <a:ext uri="{FF2B5EF4-FFF2-40B4-BE49-F238E27FC236}">
                <a16:creationId xmlns:a16="http://schemas.microsoft.com/office/drawing/2014/main" id="{18B27F07-D91D-FA33-856F-0B832411A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024" y="3363075"/>
            <a:ext cx="5781152" cy="323970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8BCF357F-71BF-56F4-E02F-0AA4F9735B84}"/>
              </a:ext>
            </a:extLst>
          </p:cNvPr>
          <p:cNvSpPr txBox="1">
            <a:spLocks/>
          </p:cNvSpPr>
          <p:nvPr/>
        </p:nvSpPr>
        <p:spPr>
          <a:xfrm rot="20086043">
            <a:off x="7854233" y="4112509"/>
            <a:ext cx="3036272" cy="2022350"/>
          </a:xfrm>
          <a:prstGeom prst="rect">
            <a:avLst/>
          </a:prstGeom>
          <a:solidFill>
            <a:srgbClr val="0000FF"/>
          </a:solidFill>
          <a:ln>
            <a:solidFill>
              <a:srgbClr val="FFFF00"/>
            </a:solidFill>
          </a:ln>
          <a:effectLst>
            <a:glow rad="101600">
              <a:srgbClr val="00FFFF">
                <a:alpha val="60000"/>
              </a:srgbClr>
            </a:glow>
          </a:effectLst>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42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ctr">
              <a:buNone/>
            </a:pPr>
            <a:r>
              <a:rPr lang="en-US" sz="2400" dirty="0">
                <a:solidFill>
                  <a:srgbClr val="00FFFF"/>
                </a:solidFill>
                <a:effectLst>
                  <a:glow rad="101600">
                    <a:schemeClr val="tx1">
                      <a:alpha val="60000"/>
                    </a:schemeClr>
                  </a:glow>
                  <a:outerShdw blurRad="38100" dist="38100" dir="2700000" algn="tl">
                    <a:srgbClr val="000000">
                      <a:alpha val="43137"/>
                    </a:srgbClr>
                  </a:outerShdw>
                </a:effectLst>
              </a:rPr>
              <a:t>Notice that every </a:t>
            </a:r>
            <a:r>
              <a:rPr lang="en-US" sz="2400" dirty="0" err="1">
                <a:solidFill>
                  <a:srgbClr val="00FFFF"/>
                </a:solidFill>
                <a:effectLst>
                  <a:glow rad="101600">
                    <a:schemeClr val="tx1">
                      <a:alpha val="60000"/>
                    </a:schemeClr>
                  </a:glow>
                  <a:outerShdw blurRad="38100" dist="38100" dir="2700000" algn="tl">
                    <a:srgbClr val="000000">
                      <a:alpha val="43137"/>
                    </a:srgbClr>
                  </a:outerShdw>
                </a:effectLst>
              </a:rPr>
              <a:t>yourturn</a:t>
            </a:r>
            <a:r>
              <a:rPr lang="en-US" sz="2400" dirty="0">
                <a:solidFill>
                  <a:srgbClr val="00FFFF"/>
                </a:solidFill>
                <a:effectLst>
                  <a:glow rad="101600">
                    <a:schemeClr val="tx1">
                      <a:alpha val="60000"/>
                    </a:schemeClr>
                  </a:glow>
                  <a:outerShdw blurRad="38100" dist="38100" dir="2700000" algn="tl">
                    <a:srgbClr val="000000">
                      <a:alpha val="43137"/>
                    </a:srgbClr>
                  </a:outerShdw>
                </a:effectLst>
              </a:rPr>
              <a:t> has a </a:t>
            </a:r>
            <a:r>
              <a:rPr lang="en-US" sz="2400" dirty="0" err="1">
                <a:solidFill>
                  <a:srgbClr val="00FFFF"/>
                </a:solidFill>
                <a:effectLst>
                  <a:glow rad="101600">
                    <a:schemeClr val="tx1">
                      <a:alpha val="60000"/>
                    </a:schemeClr>
                  </a:glow>
                  <a:outerShdw blurRad="38100" dist="38100" dir="2700000" algn="tl">
                    <a:srgbClr val="000000">
                      <a:alpha val="43137"/>
                    </a:srgbClr>
                  </a:outerShdw>
                </a:effectLst>
              </a:rPr>
              <a:t>yourturn</a:t>
            </a:r>
            <a:r>
              <a:rPr lang="en-US" sz="2400" dirty="0">
                <a:solidFill>
                  <a:srgbClr val="00FFFF"/>
                </a:solidFill>
                <a:effectLst>
                  <a:glow rad="101600">
                    <a:schemeClr val="tx1">
                      <a:alpha val="60000"/>
                    </a:schemeClr>
                  </a:glow>
                  <a:outerShdw blurRad="38100" dist="38100" dir="2700000" algn="tl">
                    <a:srgbClr val="000000">
                      <a:alpha val="43137"/>
                    </a:srgbClr>
                  </a:outerShdw>
                </a:effectLst>
              </a:rPr>
              <a:t> complete where you can see the completed exercise</a:t>
            </a:r>
            <a:endParaRPr lang="en-CA" sz="2400" dirty="0">
              <a:solidFill>
                <a:srgbClr val="00FFFF"/>
              </a:solidFill>
              <a:effectLst>
                <a:glow rad="101600">
                  <a:schemeClr val="tx1">
                    <a:alpha val="6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34162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1" y="260648"/>
            <a:ext cx="11535072" cy="1143000"/>
          </a:xfrm>
        </p:spPr>
        <p:txBody>
          <a:bodyPr>
            <a:normAutofit/>
          </a:bodyPr>
          <a:lstStyle/>
          <a:p>
            <a:r>
              <a:rPr lang="en-CA" dirty="0"/>
              <a:t>A little friendly advice…</a:t>
            </a:r>
            <a:endParaRPr lang="en-US" dirty="0"/>
          </a:p>
        </p:txBody>
      </p:sp>
      <p:sp>
        <p:nvSpPr>
          <p:cNvPr id="3" name="Content Placeholder 2"/>
          <p:cNvSpPr>
            <a:spLocks noGrp="1"/>
          </p:cNvSpPr>
          <p:nvPr>
            <p:ph idx="1"/>
          </p:nvPr>
        </p:nvSpPr>
        <p:spPr/>
        <p:txBody>
          <a:bodyPr>
            <a:normAutofit fontScale="92500" lnSpcReduction="10000"/>
          </a:bodyPr>
          <a:lstStyle/>
          <a:p>
            <a:r>
              <a:rPr lang="en-CA" dirty="0"/>
              <a:t>You may be tempted to copy and paste code from one exercise to another…</a:t>
            </a:r>
          </a:p>
          <a:p>
            <a:r>
              <a:rPr lang="en-CA" dirty="0"/>
              <a:t>My advice:</a:t>
            </a:r>
            <a:r>
              <a:rPr lang="en-CA" dirty="0">
                <a:solidFill>
                  <a:srgbClr val="FF0000"/>
                </a:solidFill>
              </a:rPr>
              <a:t>  DON’T!!!</a:t>
            </a:r>
          </a:p>
          <a:p>
            <a:r>
              <a:rPr lang="en-CA" dirty="0"/>
              <a:t>Always type everything in fresh for each exercise!!!  </a:t>
            </a:r>
          </a:p>
          <a:p>
            <a:r>
              <a:rPr lang="en-CA" dirty="0">
                <a:solidFill>
                  <a:srgbClr val="00FF00"/>
                </a:solidFill>
              </a:rPr>
              <a:t>I promise that you’ll be happy that you did by the end of the semester!!!</a:t>
            </a:r>
            <a:endParaRPr lang="en-US" dirty="0">
              <a:solidFill>
                <a:srgbClr val="00FF00"/>
              </a:solidFill>
            </a:endParaRPr>
          </a:p>
        </p:txBody>
      </p:sp>
    </p:spTree>
    <p:extLst>
      <p:ext uri="{BB962C8B-B14F-4D97-AF65-F5344CB8AC3E}">
        <p14:creationId xmlns:p14="http://schemas.microsoft.com/office/powerpoint/2010/main" val="36635480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737AB7-2984-2B74-620E-4E82851E2453}"/>
              </a:ext>
            </a:extLst>
          </p:cNvPr>
          <p:cNvSpPr txBox="1">
            <a:spLocks/>
          </p:cNvSpPr>
          <p:nvPr/>
        </p:nvSpPr>
        <p:spPr>
          <a:xfrm>
            <a:off x="4603265" y="1751487"/>
            <a:ext cx="2985469" cy="98467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err="1">
                <a:solidFill>
                  <a:schemeClr val="bg1"/>
                </a:solidFill>
                <a:latin typeface="Calibri" panose="020F0502020204030204" pitchFamily="34" charset="0"/>
                <a:cs typeface="Calibri" panose="020F0502020204030204" pitchFamily="34" charset="0"/>
              </a:rPr>
              <a:t>src</a:t>
            </a:r>
            <a:r>
              <a:rPr lang="en-US" sz="2400" b="1" dirty="0">
                <a:solidFill>
                  <a:schemeClr val="bg1"/>
                </a:solidFill>
                <a:latin typeface="Calibri" panose="020F0502020204030204" pitchFamily="34" charset="0"/>
                <a:cs typeface="Calibri" panose="020F0502020204030204" pitchFamily="34" charset="0"/>
              </a:rPr>
              <a:t>/yourturn2</a:t>
            </a:r>
          </a:p>
          <a:p>
            <a:pPr marL="342900" indent="-342900">
              <a:buFont typeface="Arial" panose="020B0604020202020204" pitchFamily="34" charset="0"/>
              <a:buChar char="•"/>
            </a:pPr>
            <a:r>
              <a:rPr lang="en-US" sz="2400" b="1" dirty="0">
                <a:solidFill>
                  <a:schemeClr val="bg1"/>
                </a:solidFill>
                <a:latin typeface="Calibri" panose="020F0502020204030204" pitchFamily="34" charset="0"/>
                <a:cs typeface="Calibri" panose="020F0502020204030204" pitchFamily="34" charset="0"/>
              </a:rPr>
              <a:t>Fix the errors!</a:t>
            </a:r>
            <a:endParaRPr lang="en-CA"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4892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white balls on a wooden surface&#10;&#10;Description automatically generated with low confidence">
            <a:extLst>
              <a:ext uri="{FF2B5EF4-FFF2-40B4-BE49-F238E27FC236}">
                <a16:creationId xmlns:a16="http://schemas.microsoft.com/office/drawing/2014/main" id="{E6D4AB40-D654-592F-68FC-14F1A34D5112}"/>
              </a:ext>
            </a:extLst>
          </p:cNvPr>
          <p:cNvPicPr>
            <a:picLocks noChangeAspect="1"/>
          </p:cNvPicPr>
          <p:nvPr/>
        </p:nvPicPr>
        <p:blipFill rotWithShape="1">
          <a:blip r:embed="rId3">
            <a:extLst>
              <a:ext uri="{28A0092B-C50C-407E-A947-70E740481C1C}">
                <a14:useLocalDpi xmlns:a14="http://schemas.microsoft.com/office/drawing/2010/main" val="0"/>
              </a:ext>
            </a:extLst>
          </a:blip>
          <a:srcRect r="58996"/>
          <a:stretch/>
        </p:blipFill>
        <p:spPr>
          <a:xfrm>
            <a:off x="0" y="-2"/>
            <a:ext cx="12438956" cy="7199387"/>
          </a:xfrm>
          <a:prstGeom prst="rect">
            <a:avLst/>
          </a:prstGeom>
        </p:spPr>
      </p:pic>
      <p:sp>
        <p:nvSpPr>
          <p:cNvPr id="5" name="Title 3"/>
          <p:cNvSpPr>
            <a:spLocks noGrp="1"/>
          </p:cNvSpPr>
          <p:nvPr>
            <p:ph type="title"/>
          </p:nvPr>
        </p:nvSpPr>
        <p:spPr>
          <a:xfrm>
            <a:off x="-1321594" y="-219405"/>
            <a:ext cx="14866144" cy="1143000"/>
          </a:xfrm>
        </p:spPr>
        <p:txBody>
          <a:bodyPr>
            <a:noAutofit/>
          </a:bodyPr>
          <a:lstStyle/>
          <a:p>
            <a:pPr marL="0" indent="0">
              <a:buNone/>
            </a:pPr>
            <a:r>
              <a:rPr lang="en-US" sz="4400" dirty="0">
                <a:effectLst>
                  <a:glow rad="101600">
                    <a:schemeClr val="tx1">
                      <a:alpha val="60000"/>
                    </a:schemeClr>
                  </a:glow>
                  <a:outerShdw blurRad="38100" dist="38100" dir="2700000" algn="tl">
                    <a:srgbClr val="000000">
                      <a:alpha val="43137"/>
                    </a:srgbClr>
                  </a:outerShdw>
                </a:effectLst>
              </a:rPr>
              <a:t>Object-Oriented Programming in Java</a:t>
            </a:r>
          </a:p>
        </p:txBody>
      </p:sp>
      <p:sp>
        <p:nvSpPr>
          <p:cNvPr id="6" name="Rectangle 5"/>
          <p:cNvSpPr/>
          <p:nvPr/>
        </p:nvSpPr>
        <p:spPr>
          <a:xfrm>
            <a:off x="279978" y="630404"/>
            <a:ext cx="12158978" cy="707886"/>
          </a:xfrm>
          <a:prstGeom prst="rect">
            <a:avLst/>
          </a:prstGeom>
        </p:spPr>
        <p:txBody>
          <a:bodyPr wrap="square">
            <a:spAutoFit/>
          </a:bodyPr>
          <a:lstStyle/>
          <a:p>
            <a:r>
              <a:rPr lang="en-US" sz="4000" b="1" dirty="0">
                <a:solidFill>
                  <a:schemeClr val="bg1"/>
                </a:solidFill>
                <a:effectLst>
                  <a:glow rad="101600">
                    <a:schemeClr val="tx1">
                      <a:alpha val="60000"/>
                    </a:schemeClr>
                  </a:glow>
                  <a:outerShdw blurRad="38100" dist="38100" dir="2700000" algn="tl">
                    <a:srgbClr val="000000">
                      <a:alpha val="43137"/>
                    </a:srgbClr>
                  </a:outerShdw>
                </a:effectLst>
                <a:latin typeface="Brush Script MT" panose="03060802040406070304" pitchFamily="66" charset="0"/>
              </a:rPr>
              <a:t>Learning the gentle art and wisdom of writing clean, efficient code…</a:t>
            </a:r>
          </a:p>
        </p:txBody>
      </p:sp>
      <p:sp>
        <p:nvSpPr>
          <p:cNvPr id="2" name="Rectangle 1">
            <a:extLst>
              <a:ext uri="{FF2B5EF4-FFF2-40B4-BE49-F238E27FC236}">
                <a16:creationId xmlns:a16="http://schemas.microsoft.com/office/drawing/2014/main" id="{E899E5E9-6308-9CAB-470C-8207D6369E04}"/>
              </a:ext>
            </a:extLst>
          </p:cNvPr>
          <p:cNvSpPr/>
          <p:nvPr/>
        </p:nvSpPr>
        <p:spPr>
          <a:xfrm>
            <a:off x="1551364" y="2617810"/>
            <a:ext cx="8640960" cy="3218786"/>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r>
              <a:rPr lang="en-US" sz="4400" b="1" cap="small" dirty="0">
                <a:solidFill>
                  <a:srgbClr val="FFFF00"/>
                </a:solidFill>
                <a:effectLst>
                  <a:glow rad="228600">
                    <a:schemeClr val="accent3">
                      <a:satMod val="175000"/>
                      <a:alpha val="60000"/>
                    </a:schemeClr>
                  </a:glow>
                  <a:outerShdw blurRad="38100" dist="38100" dir="2700000" algn="tl">
                    <a:srgbClr val="000000">
                      <a:alpha val="43137"/>
                    </a:srgbClr>
                  </a:outerShdw>
                </a:effectLst>
                <a:latin typeface="Montserrat ExtraBold" panose="00000900000000000000" pitchFamily="2" charset="0"/>
                <a:ea typeface="+mj-ea"/>
                <a:cs typeface="+mj-cs"/>
              </a:rPr>
              <a:t>Week 1:</a:t>
            </a:r>
          </a:p>
          <a:p>
            <a:pPr algn="ctr"/>
            <a:endParaRPr lang="en-US" sz="2000" b="1" dirty="0">
              <a:solidFill>
                <a:srgbClr val="FFFF00"/>
              </a:solidFill>
              <a:effectLst>
                <a:outerShdw blurRad="38100" dist="38100" dir="2700000" algn="tl">
                  <a:srgbClr val="000000">
                    <a:alpha val="43137"/>
                  </a:srgbClr>
                </a:outerShdw>
              </a:effectLst>
            </a:endParaRP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Types of High-level Programming Languages</a:t>
            </a: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90690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81" y="260648"/>
            <a:ext cx="10972800" cy="1143000"/>
          </a:xfrm>
        </p:spPr>
        <p:txBody>
          <a:bodyPr>
            <a:normAutofit/>
          </a:bodyPr>
          <a:lstStyle/>
          <a:p>
            <a:r>
              <a:rPr lang="en-US" dirty="0"/>
              <a:t>There are 3 kinds of programming languages</a:t>
            </a:r>
            <a:endParaRPr lang="en-CA" dirty="0"/>
          </a:p>
        </p:txBody>
      </p:sp>
      <p:sp>
        <p:nvSpPr>
          <p:cNvPr id="3" name="Content Placeholder 2"/>
          <p:cNvSpPr>
            <a:spLocks noGrp="1"/>
          </p:cNvSpPr>
          <p:nvPr>
            <p:ph idx="1"/>
          </p:nvPr>
        </p:nvSpPr>
        <p:spPr>
          <a:xfrm>
            <a:off x="180474" y="2468893"/>
            <a:ext cx="11586409" cy="4141920"/>
          </a:xfrm>
        </p:spPr>
        <p:txBody>
          <a:bodyPr>
            <a:noAutofit/>
          </a:bodyPr>
          <a:lstStyle/>
          <a:p>
            <a:pPr marL="0" indent="0" algn="ctr">
              <a:buNone/>
            </a:pPr>
            <a:r>
              <a:rPr lang="en-US" sz="4800" dirty="0"/>
              <a:t>Fully Interpreted (Scripted) – </a:t>
            </a:r>
            <a:r>
              <a:rPr lang="en-US" sz="3200" dirty="0"/>
              <a:t>JavaScript, Python, PHP</a:t>
            </a:r>
            <a:endParaRPr lang="en-US" sz="4800" dirty="0"/>
          </a:p>
          <a:p>
            <a:pPr marL="0" indent="0" algn="ctr">
              <a:buNone/>
            </a:pPr>
            <a:r>
              <a:rPr lang="en-US" sz="4800" dirty="0">
                <a:solidFill>
                  <a:srgbClr val="FFFF00"/>
                </a:solidFill>
              </a:rPr>
              <a:t>Fully Compiled – C, C++</a:t>
            </a:r>
          </a:p>
          <a:p>
            <a:pPr marL="0" indent="0" algn="ctr">
              <a:buNone/>
            </a:pPr>
            <a:r>
              <a:rPr lang="en-US" sz="4800" dirty="0">
                <a:solidFill>
                  <a:srgbClr val="00FF00"/>
                </a:solidFill>
              </a:rPr>
              <a:t>Hybrid – Java, C#</a:t>
            </a:r>
            <a:endParaRPr lang="en-CA" sz="4800" dirty="0">
              <a:solidFill>
                <a:srgbClr val="00FF00"/>
              </a:solidFill>
            </a:endParaRPr>
          </a:p>
        </p:txBody>
      </p:sp>
    </p:spTree>
    <p:extLst>
      <p:ext uri="{BB962C8B-B14F-4D97-AF65-F5344CB8AC3E}">
        <p14:creationId xmlns:p14="http://schemas.microsoft.com/office/powerpoint/2010/main" val="5162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anim calcmode="lin" valueType="num">
                                      <p:cBhvr>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043"/>
            <a:ext cx="10972800" cy="1143000"/>
          </a:xfrm>
          <a:effectLst>
            <a:outerShdw blurRad="50800" dist="50800" dir="5400000" algn="ctr" rotWithShape="0">
              <a:schemeClr val="tx1"/>
            </a:outerShdw>
          </a:effectLst>
        </p:spPr>
        <p:txBody>
          <a:bodyPr>
            <a:normAutofit/>
          </a:bodyPr>
          <a:lstStyle/>
          <a:p>
            <a:r>
              <a:rPr lang="en-US" i="0" cap="small" dirty="0">
                <a:effectLst>
                  <a:outerShdw blurRad="38100" dist="38100" dir="2700000" algn="tl">
                    <a:srgbClr val="000000">
                      <a:alpha val="43137"/>
                    </a:srgbClr>
                  </a:outerShdw>
                </a:effectLst>
                <a:latin typeface="Montserrat ExtraBold" panose="00000900000000000000" pitchFamily="2" charset="0"/>
                <a:cs typeface="+mj-cs"/>
              </a:rPr>
              <a:t>Fully</a:t>
            </a:r>
            <a:r>
              <a:rPr lang="en-US" dirty="0"/>
              <a:t> </a:t>
            </a:r>
            <a:r>
              <a:rPr lang="en-US" i="0" cap="small" dirty="0">
                <a:effectLst>
                  <a:outerShdw blurRad="38100" dist="38100" dir="2700000" algn="tl">
                    <a:srgbClr val="000000">
                      <a:alpha val="43137"/>
                    </a:srgbClr>
                  </a:outerShdw>
                </a:effectLst>
                <a:latin typeface="Montserrat ExtraBold" panose="00000900000000000000" pitchFamily="2" charset="0"/>
                <a:cs typeface="+mj-cs"/>
              </a:rPr>
              <a:t>Scripted Languages</a:t>
            </a:r>
            <a:endParaRPr lang="en-CA" i="0" cap="small" dirty="0">
              <a:effectLst>
                <a:outerShdw blurRad="38100" dist="38100" dir="2700000" algn="tl">
                  <a:srgbClr val="000000">
                    <a:alpha val="43137"/>
                  </a:srgbClr>
                </a:outerShdw>
              </a:effectLst>
              <a:latin typeface="Montserrat ExtraBold" panose="00000900000000000000" pitchFamily="2" charset="0"/>
              <a:cs typeface="+mj-cs"/>
            </a:endParaRPr>
          </a:p>
        </p:txBody>
      </p:sp>
      <p:sp>
        <p:nvSpPr>
          <p:cNvPr id="3" name="Content Placeholder 4"/>
          <p:cNvSpPr txBox="1">
            <a:spLocks/>
          </p:cNvSpPr>
          <p:nvPr/>
        </p:nvSpPr>
        <p:spPr>
          <a:xfrm>
            <a:off x="1007435" y="740701"/>
            <a:ext cx="10561173" cy="4525963"/>
          </a:xfrm>
          <a:prstGeom prst="rect">
            <a:avLst/>
          </a:prstGeom>
        </p:spPr>
        <p:txBody>
          <a:bodyPr/>
          <a:lstStyle/>
          <a:p>
            <a:pPr algn="ctr" defTabSz="1219170">
              <a:spcBef>
                <a:spcPts val="2133"/>
              </a:spcBef>
              <a:defRPr/>
            </a:pPr>
            <a:r>
              <a:rPr lang="en-CA" sz="3733"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VBScript, JavaScript, PHP, Ruby, </a:t>
            </a:r>
            <a:r>
              <a:rPr lang="en-CA" sz="3733" b="1" dirty="0">
                <a:solidFill>
                  <a:srgbClr val="FF00FF"/>
                </a:solidFill>
                <a:effectLst>
                  <a:outerShdw blurRad="38100" dist="38100" dir="2700000" algn="tl">
                    <a:srgbClr val="000000">
                      <a:alpha val="43137"/>
                    </a:srgbClr>
                  </a:outerShdw>
                </a:effectLst>
                <a:latin typeface="Times New Roman" pitchFamily="18" charset="0"/>
                <a:cs typeface="Times New Roman" pitchFamily="18" charset="0"/>
              </a:rPr>
              <a:t>Python</a:t>
            </a:r>
          </a:p>
          <a:p>
            <a:pPr algn="ctr" defTabSz="1219170">
              <a:spcBef>
                <a:spcPct val="20000"/>
              </a:spcBef>
              <a:defRPr/>
            </a:pPr>
            <a:endParaRPr lang="en-CA" sz="3733" b="1" i="1" dirty="0">
              <a:solidFill>
                <a:srgbClr val="FF00FF"/>
              </a:solidFill>
              <a:effectLst>
                <a:outerShdw blurRad="38100" dist="38100" dir="2700000" algn="tl">
                  <a:srgbClr val="000000">
                    <a:alpha val="43137"/>
                  </a:srgbClr>
                </a:outerShdw>
              </a:effectLst>
              <a:latin typeface="Times New Roman" pitchFamily="18" charset="0"/>
              <a:cs typeface="Times New Roman" pitchFamily="18" charset="0"/>
            </a:endParaRPr>
          </a:p>
          <a:p>
            <a:pPr algn="ctr" defTabSz="1219170">
              <a:spcBef>
                <a:spcPct val="20000"/>
              </a:spcBef>
              <a:defRPr/>
            </a:pPr>
            <a:endParaRPr lang="en-CA" sz="3733"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extBox 3"/>
          <p:cNvSpPr txBox="1"/>
          <p:nvPr/>
        </p:nvSpPr>
        <p:spPr>
          <a:xfrm>
            <a:off x="1274423" y="2367163"/>
            <a:ext cx="2208245" cy="2492990"/>
          </a:xfrm>
          <a:prstGeom prst="rect">
            <a:avLst/>
          </a:prstGeom>
          <a:solidFill>
            <a:schemeClr val="bg1"/>
          </a:solidFill>
          <a:effectLst>
            <a:outerShdw blurRad="38100" dist="88900" dir="2700000" algn="tl" rotWithShape="0">
              <a:prstClr val="black">
                <a:alpha val="80000"/>
              </a:prstClr>
            </a:outerShdw>
          </a:effectLst>
        </p:spPr>
        <p:txBody>
          <a:bodyPr wrap="square" rtlCol="0">
            <a:spAutoFit/>
          </a:bodyPr>
          <a:lstStyle/>
          <a:p>
            <a:r>
              <a:rPr lang="en-CA" sz="2400" dirty="0"/>
              <a:t>Source code file: </a:t>
            </a:r>
          </a:p>
          <a:p>
            <a:endParaRPr lang="en-CA" sz="2400" dirty="0"/>
          </a:p>
          <a:p>
            <a:r>
              <a:rPr lang="en-CA" sz="1200" dirty="0"/>
              <a:t>#include &lt;</a:t>
            </a:r>
            <a:r>
              <a:rPr lang="en-CA" sz="1200" dirty="0" err="1"/>
              <a:t>stdio.h</a:t>
            </a:r>
            <a:r>
              <a:rPr lang="en-CA" sz="1200" dirty="0"/>
              <a:t>&gt; main() { for(;;) { </a:t>
            </a:r>
            <a:r>
              <a:rPr lang="en-CA" sz="1200" dirty="0" err="1"/>
              <a:t>printf</a:t>
            </a:r>
            <a:r>
              <a:rPr lang="en-CA" sz="1200" dirty="0"/>
              <a:t> ("Hello World!\n"); } } </a:t>
            </a:r>
            <a:endParaRPr lang="en-CA" sz="2400" dirty="0"/>
          </a:p>
          <a:p>
            <a:endParaRPr lang="en-CA" sz="2400" dirty="0"/>
          </a:p>
          <a:p>
            <a:endParaRPr lang="en-CA" sz="2400" dirty="0"/>
          </a:p>
        </p:txBody>
      </p:sp>
      <p:sp>
        <p:nvSpPr>
          <p:cNvPr id="7" name="Rectangle 6"/>
          <p:cNvSpPr/>
          <p:nvPr/>
        </p:nvSpPr>
        <p:spPr>
          <a:xfrm>
            <a:off x="7632171" y="5828028"/>
            <a:ext cx="3072341" cy="72008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Computer Hardware</a:t>
            </a:r>
          </a:p>
        </p:txBody>
      </p:sp>
      <p:sp>
        <p:nvSpPr>
          <p:cNvPr id="8" name="Rectangle 7"/>
          <p:cNvSpPr/>
          <p:nvPr/>
        </p:nvSpPr>
        <p:spPr>
          <a:xfrm>
            <a:off x="7632171" y="5107948"/>
            <a:ext cx="3072341"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Operating System</a:t>
            </a:r>
          </a:p>
        </p:txBody>
      </p:sp>
      <p:sp>
        <p:nvSpPr>
          <p:cNvPr id="6" name="Rectangle 5"/>
          <p:cNvSpPr/>
          <p:nvPr/>
        </p:nvSpPr>
        <p:spPr>
          <a:xfrm>
            <a:off x="7632171" y="4308765"/>
            <a:ext cx="3072341" cy="576064"/>
          </a:xfrm>
          <a:prstGeom prst="rect">
            <a:avLst/>
          </a:prstGeom>
          <a:gradFill>
            <a:gsLst>
              <a:gs pos="0">
                <a:srgbClr val="FF0000"/>
              </a:gs>
              <a:gs pos="98000">
                <a:srgbClr val="FFFF00"/>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Interpreter</a:t>
            </a:r>
          </a:p>
        </p:txBody>
      </p:sp>
      <p:sp>
        <p:nvSpPr>
          <p:cNvPr id="27" name="TextBox 26"/>
          <p:cNvSpPr txBox="1"/>
          <p:nvPr/>
        </p:nvSpPr>
        <p:spPr>
          <a:xfrm>
            <a:off x="9851352" y="4768281"/>
            <a:ext cx="1237203" cy="830997"/>
          </a:xfrm>
          <a:prstGeom prst="rect">
            <a:avLst/>
          </a:prstGeom>
          <a:solidFill>
            <a:schemeClr val="bg1"/>
          </a:solidFill>
          <a:effectLst>
            <a:outerShdw blurRad="50800" dist="50800" dir="2700000" algn="tl" rotWithShape="0">
              <a:prstClr val="black"/>
            </a:outerShdw>
          </a:effectLst>
        </p:spPr>
        <p:txBody>
          <a:bodyPr wrap="square" rtlCol="0">
            <a:spAutoFit/>
          </a:bodyPr>
          <a:lstStyle/>
          <a:p>
            <a:r>
              <a:rPr lang="en-CA" sz="1600" dirty="0"/>
              <a:t>110100100110101110110110</a:t>
            </a:r>
          </a:p>
        </p:txBody>
      </p:sp>
      <p:grpSp>
        <p:nvGrpSpPr>
          <p:cNvPr id="15" name="Group 14"/>
          <p:cNvGrpSpPr/>
          <p:nvPr/>
        </p:nvGrpSpPr>
        <p:grpSpPr>
          <a:xfrm>
            <a:off x="5221401" y="2575224"/>
            <a:ext cx="4098828" cy="1724021"/>
            <a:chOff x="5580111" y="2085697"/>
            <a:chExt cx="2054289" cy="1293016"/>
          </a:xfrm>
          <a:effectLst>
            <a:glow rad="88900">
              <a:srgbClr val="FFFF00"/>
            </a:glow>
          </a:effectLst>
        </p:grpSpPr>
        <p:sp>
          <p:nvSpPr>
            <p:cNvPr id="20" name="Rectangle 19"/>
            <p:cNvSpPr/>
            <p:nvPr/>
          </p:nvSpPr>
          <p:spPr>
            <a:xfrm>
              <a:off x="5580111" y="2085697"/>
              <a:ext cx="1989935" cy="1980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Down Arrow 24"/>
            <p:cNvSpPr/>
            <p:nvPr/>
          </p:nvSpPr>
          <p:spPr>
            <a:xfrm>
              <a:off x="7373572" y="2124378"/>
              <a:ext cx="260828" cy="125433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2" descr="http://dbestwebdeveloper.com/pinoy-website-developer/wp-content/uploads/2010/07/12282598707YbD6m.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78578" y="4144517"/>
            <a:ext cx="1494047" cy="1247529"/>
          </a:xfrm>
          <a:prstGeom prst="rect">
            <a:avLst/>
          </a:prstGeom>
          <a:noFill/>
        </p:spPr>
      </p:pic>
      <p:sp>
        <p:nvSpPr>
          <p:cNvPr id="10" name="Flowchart: Magnetic Disk 9"/>
          <p:cNvSpPr/>
          <p:nvPr/>
        </p:nvSpPr>
        <p:spPr>
          <a:xfrm>
            <a:off x="3729609" y="2455208"/>
            <a:ext cx="2400267" cy="5040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Hard Drive</a:t>
            </a:r>
          </a:p>
        </p:txBody>
      </p:sp>
      <p:sp>
        <p:nvSpPr>
          <p:cNvPr id="14" name="Right Arrow 13"/>
          <p:cNvSpPr/>
          <p:nvPr/>
        </p:nvSpPr>
        <p:spPr>
          <a:xfrm>
            <a:off x="3064412" y="2541281"/>
            <a:ext cx="864096"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21" name="TextBox 20"/>
          <p:cNvSpPr txBox="1"/>
          <p:nvPr/>
        </p:nvSpPr>
        <p:spPr>
          <a:xfrm>
            <a:off x="9483834" y="3747093"/>
            <a:ext cx="2208245" cy="646331"/>
          </a:xfrm>
          <a:prstGeom prst="rect">
            <a:avLst/>
          </a:prstGeom>
          <a:solidFill>
            <a:schemeClr val="bg1"/>
          </a:solidFill>
          <a:effectLst>
            <a:outerShdw blurRad="38100" dist="88900" dir="2700000" algn="tl" rotWithShape="0">
              <a:prstClr val="black">
                <a:alpha val="80000"/>
              </a:prstClr>
            </a:outerShdw>
          </a:effectLst>
        </p:spPr>
        <p:txBody>
          <a:bodyPr wrap="square" rtlCol="0">
            <a:spAutoFit/>
          </a:bodyPr>
          <a:lstStyle/>
          <a:p>
            <a:r>
              <a:rPr lang="en-CA" sz="1200" dirty="0"/>
              <a:t>#include &lt;</a:t>
            </a:r>
            <a:r>
              <a:rPr lang="en-CA" sz="1200" dirty="0" err="1"/>
              <a:t>stdio.h</a:t>
            </a:r>
            <a:r>
              <a:rPr lang="en-CA" sz="1200" dirty="0"/>
              <a:t>&gt; main() { for(;;) { </a:t>
            </a:r>
            <a:r>
              <a:rPr lang="en-CA" sz="1200" dirty="0" err="1"/>
              <a:t>printf</a:t>
            </a:r>
            <a:r>
              <a:rPr lang="en-CA" sz="1200" dirty="0"/>
              <a:t> ("Hello World!\n"); } } </a:t>
            </a:r>
            <a:endParaRPr lang="en-CA" sz="2400" dirty="0"/>
          </a:p>
        </p:txBody>
      </p:sp>
      <p:sp>
        <p:nvSpPr>
          <p:cNvPr id="12" name="TextBox 11"/>
          <p:cNvSpPr txBox="1"/>
          <p:nvPr/>
        </p:nvSpPr>
        <p:spPr>
          <a:xfrm>
            <a:off x="4746844" y="3119595"/>
            <a:ext cx="2981337" cy="1405256"/>
          </a:xfrm>
          <a:prstGeom prst="rect">
            <a:avLst/>
          </a:prstGeom>
          <a:noFill/>
        </p:spPr>
        <p:txBody>
          <a:bodyPr wrap="square" rtlCol="0">
            <a:spAutoFit/>
          </a:bodyPr>
          <a:lstStyle/>
          <a:p>
            <a:r>
              <a:rPr lang="en-US" sz="2133" b="1" dirty="0">
                <a:solidFill>
                  <a:schemeClr val="bg1"/>
                </a:solidFill>
                <a:effectLst>
                  <a:outerShdw blurRad="38100" dist="38100" dir="2700000" algn="tl">
                    <a:srgbClr val="000000">
                      <a:alpha val="43137"/>
                    </a:srgbClr>
                  </a:outerShdw>
                </a:effectLst>
              </a:rPr>
              <a:t>Interpreter converts source code into machine code </a:t>
            </a:r>
            <a:r>
              <a:rPr lang="en-US" sz="2133" b="1" i="1" dirty="0">
                <a:solidFill>
                  <a:srgbClr val="FF00FF"/>
                </a:solidFill>
                <a:effectLst>
                  <a:outerShdw blurRad="38100" dist="38100" dir="2700000" algn="tl">
                    <a:srgbClr val="000000">
                      <a:alpha val="43137"/>
                    </a:srgbClr>
                  </a:outerShdw>
                </a:effectLst>
              </a:rPr>
              <a:t>while the program is running</a:t>
            </a:r>
            <a:endParaRPr lang="en-CA" sz="2133" b="1" i="1" dirty="0">
              <a:solidFill>
                <a:srgbClr val="FF00FF"/>
              </a:solidFill>
              <a:effectLst>
                <a:outerShdw blurRad="38100" dist="38100" dir="2700000" algn="tl">
                  <a:srgbClr val="000000">
                    <a:alpha val="43137"/>
                  </a:srgbClr>
                </a:outerShdw>
              </a:effectLst>
            </a:endParaRPr>
          </a:p>
        </p:txBody>
      </p:sp>
      <p:sp>
        <p:nvSpPr>
          <p:cNvPr id="16" name="TextBox 15"/>
          <p:cNvSpPr txBox="1"/>
          <p:nvPr/>
        </p:nvSpPr>
        <p:spPr>
          <a:xfrm>
            <a:off x="2306488" y="4968005"/>
            <a:ext cx="5109091" cy="1569660"/>
          </a:xfrm>
          <a:prstGeom prst="rect">
            <a:avLst/>
          </a:prstGeom>
          <a:noFill/>
        </p:spPr>
        <p:txBody>
          <a:bodyPr wrap="none" rtlCol="0">
            <a:spAutoFit/>
          </a:bodyPr>
          <a:lstStyle/>
          <a:p>
            <a:r>
              <a:rPr lang="en-US" sz="9600" b="1" dirty="0">
                <a:solidFill>
                  <a:srgbClr val="FF0000"/>
                </a:solidFill>
                <a:effectLst>
                  <a:outerShdw blurRad="38100" dist="38100" dir="2700000" algn="tl">
                    <a:srgbClr val="000000">
                      <a:alpha val="43137"/>
                    </a:srgbClr>
                  </a:outerShdw>
                </a:effectLst>
              </a:rPr>
              <a:t>SLOW!!!</a:t>
            </a:r>
            <a:endParaRPr lang="en-CA" sz="9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433907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childTnLst>
                          </p:cTn>
                        </p:par>
                        <p:par>
                          <p:cTn id="21" fill="hold">
                            <p:stCondLst>
                              <p:cond delay="1000"/>
                            </p:stCondLst>
                            <p:childTnLst>
                              <p:par>
                                <p:cTn id="22" presetID="26"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290">
                                          <p:stCondLst>
                                            <p:cond delay="0"/>
                                          </p:stCondLst>
                                        </p:cTn>
                                        <p:tgtEl>
                                          <p:spTgt spid="8"/>
                                        </p:tgtEl>
                                      </p:cBhvr>
                                    </p:animEffect>
                                    <p:anim calcmode="lin" valueType="num">
                                      <p:cBhvr>
                                        <p:cTn id="25"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30" dur="13">
                                          <p:stCondLst>
                                            <p:cond delay="325"/>
                                          </p:stCondLst>
                                        </p:cTn>
                                        <p:tgtEl>
                                          <p:spTgt spid="8"/>
                                        </p:tgtEl>
                                      </p:cBhvr>
                                      <p:to x="100000" y="60000"/>
                                    </p:animScale>
                                    <p:animScale>
                                      <p:cBhvr>
                                        <p:cTn id="31" dur="83" decel="50000">
                                          <p:stCondLst>
                                            <p:cond delay="338"/>
                                          </p:stCondLst>
                                        </p:cTn>
                                        <p:tgtEl>
                                          <p:spTgt spid="8"/>
                                        </p:tgtEl>
                                      </p:cBhvr>
                                      <p:to x="100000" y="100000"/>
                                    </p:animScale>
                                    <p:animScale>
                                      <p:cBhvr>
                                        <p:cTn id="32" dur="13">
                                          <p:stCondLst>
                                            <p:cond delay="656"/>
                                          </p:stCondLst>
                                        </p:cTn>
                                        <p:tgtEl>
                                          <p:spTgt spid="8"/>
                                        </p:tgtEl>
                                      </p:cBhvr>
                                      <p:to x="100000" y="80000"/>
                                    </p:animScale>
                                    <p:animScale>
                                      <p:cBhvr>
                                        <p:cTn id="33" dur="83" decel="50000">
                                          <p:stCondLst>
                                            <p:cond delay="669"/>
                                          </p:stCondLst>
                                        </p:cTn>
                                        <p:tgtEl>
                                          <p:spTgt spid="8"/>
                                        </p:tgtEl>
                                      </p:cBhvr>
                                      <p:to x="100000" y="100000"/>
                                    </p:animScale>
                                    <p:animScale>
                                      <p:cBhvr>
                                        <p:cTn id="34" dur="13">
                                          <p:stCondLst>
                                            <p:cond delay="821"/>
                                          </p:stCondLst>
                                        </p:cTn>
                                        <p:tgtEl>
                                          <p:spTgt spid="8"/>
                                        </p:tgtEl>
                                      </p:cBhvr>
                                      <p:to x="100000" y="90000"/>
                                    </p:animScale>
                                    <p:animScale>
                                      <p:cBhvr>
                                        <p:cTn id="35" dur="83" decel="50000">
                                          <p:stCondLst>
                                            <p:cond delay="834"/>
                                          </p:stCondLst>
                                        </p:cTn>
                                        <p:tgtEl>
                                          <p:spTgt spid="8"/>
                                        </p:tgtEl>
                                      </p:cBhvr>
                                      <p:to x="100000" y="100000"/>
                                    </p:animScale>
                                    <p:animScale>
                                      <p:cBhvr>
                                        <p:cTn id="36" dur="13">
                                          <p:stCondLst>
                                            <p:cond delay="904"/>
                                          </p:stCondLst>
                                        </p:cTn>
                                        <p:tgtEl>
                                          <p:spTgt spid="8"/>
                                        </p:tgtEl>
                                      </p:cBhvr>
                                      <p:to x="100000" y="95000"/>
                                    </p:animScale>
                                    <p:animScale>
                                      <p:cBhvr>
                                        <p:cTn id="37" dur="83" decel="50000">
                                          <p:stCondLst>
                                            <p:cond delay="917"/>
                                          </p:stCondLst>
                                        </p:cTn>
                                        <p:tgtEl>
                                          <p:spTgt spid="8"/>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17" presetClass="entr" presetSubtype="1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fltVal val="0"/>
                                          </p:val>
                                        </p:tav>
                                        <p:tav tm="100000">
                                          <p:val>
                                            <p:strVal val="#ppt_w"/>
                                          </p:val>
                                        </p:tav>
                                      </p:tavLst>
                                    </p:anim>
                                    <p:anim calcmode="lin" valueType="num">
                                      <p:cBhvr>
                                        <p:cTn id="48" dur="500" fill="hold"/>
                                        <p:tgtEl>
                                          <p:spTgt spid="4"/>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childTnLst>
                          </p:cTn>
                        </p:par>
                        <p:par>
                          <p:cTn id="62" fill="hold">
                            <p:stCondLst>
                              <p:cond delay="500"/>
                            </p:stCondLst>
                            <p:childTnLst>
                              <p:par>
                                <p:cTn id="63" presetID="45" presetClass="entr" presetSubtype="0" fill="hold" grpId="0" nodeType="after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anim calcmode="lin" valueType="num">
                                      <p:cBhvr>
                                        <p:cTn id="66" dur="500" fill="hold"/>
                                        <p:tgtEl>
                                          <p:spTgt spid="6"/>
                                        </p:tgtEl>
                                        <p:attrNameLst>
                                          <p:attrName>ppt_w</p:attrName>
                                        </p:attrNameLst>
                                      </p:cBhvr>
                                      <p:tavLst>
                                        <p:tav tm="0" fmla="#ppt_w*sin(2.5*pi*$)">
                                          <p:val>
                                            <p:fltVal val="0"/>
                                          </p:val>
                                        </p:tav>
                                        <p:tav tm="100000">
                                          <p:val>
                                            <p:fltVal val="1"/>
                                          </p:val>
                                        </p:tav>
                                      </p:tavLst>
                                    </p:anim>
                                    <p:anim calcmode="lin" valueType="num">
                                      <p:cBhvr>
                                        <p:cTn id="67" dur="500" fill="hold"/>
                                        <p:tgtEl>
                                          <p:spTgt spid="6"/>
                                        </p:tgtEl>
                                        <p:attrNameLst>
                                          <p:attrName>ppt_h</p:attrName>
                                        </p:attrNameLst>
                                      </p:cBhvr>
                                      <p:tavLst>
                                        <p:tav tm="0">
                                          <p:val>
                                            <p:strVal val="#ppt_h"/>
                                          </p:val>
                                        </p:tav>
                                        <p:tav tm="100000">
                                          <p:val>
                                            <p:strVal val="#ppt_h"/>
                                          </p:val>
                                        </p:tav>
                                      </p:tavLst>
                                    </p:anim>
                                  </p:childTnLst>
                                </p:cTn>
                              </p:par>
                            </p:childTnLst>
                          </p:cTn>
                        </p:par>
                        <p:par>
                          <p:cTn id="68" fill="hold">
                            <p:stCondLst>
                              <p:cond delay="1000"/>
                            </p:stCondLst>
                            <p:childTnLst>
                              <p:par>
                                <p:cTn id="69" presetID="42" presetClass="entr" presetSubtype="0"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anim calcmode="lin" valueType="num">
                                      <p:cBhvr>
                                        <p:cTn id="72" dur="1000" fill="hold"/>
                                        <p:tgtEl>
                                          <p:spTgt spid="12"/>
                                        </p:tgtEl>
                                        <p:attrNameLst>
                                          <p:attrName>ppt_x</p:attrName>
                                        </p:attrNameLst>
                                      </p:cBhvr>
                                      <p:tavLst>
                                        <p:tav tm="0">
                                          <p:val>
                                            <p:strVal val="#ppt_x"/>
                                          </p:val>
                                        </p:tav>
                                        <p:tav tm="100000">
                                          <p:val>
                                            <p:strVal val="#ppt_x"/>
                                          </p:val>
                                        </p:tav>
                                      </p:tavLst>
                                    </p:anim>
                                    <p:anim calcmode="lin" valueType="num">
                                      <p:cBhvr>
                                        <p:cTn id="73" dur="1000" fill="hold"/>
                                        <p:tgtEl>
                                          <p:spTgt spid="12"/>
                                        </p:tgtEl>
                                        <p:attrNameLst>
                                          <p:attrName>ppt_y</p:attrName>
                                        </p:attrNameLst>
                                      </p:cBhvr>
                                      <p:tavLst>
                                        <p:tav tm="0">
                                          <p:val>
                                            <p:strVal val="#ppt_y+.1"/>
                                          </p:val>
                                        </p:tav>
                                        <p:tav tm="100000">
                                          <p:val>
                                            <p:strVal val="#ppt_y"/>
                                          </p:val>
                                        </p:tav>
                                      </p:tavLst>
                                    </p:anim>
                                  </p:childTnLst>
                                </p:cTn>
                              </p:par>
                            </p:childTnLst>
                          </p:cTn>
                        </p:par>
                        <p:par>
                          <p:cTn id="74" fill="hold">
                            <p:stCondLst>
                              <p:cond delay="2000"/>
                            </p:stCondLst>
                            <p:childTnLst>
                              <p:par>
                                <p:cTn id="75" presetID="17" presetClass="entr" presetSubtype="1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ppt_w</p:attrName>
                                        </p:attrNameLst>
                                      </p:cBhvr>
                                      <p:tavLst>
                                        <p:tav tm="0">
                                          <p:val>
                                            <p:fltVal val="0"/>
                                          </p:val>
                                        </p:tav>
                                        <p:tav tm="100000">
                                          <p:val>
                                            <p:strVal val="#ppt_w"/>
                                          </p:val>
                                        </p:tav>
                                      </p:tavLst>
                                    </p:anim>
                                    <p:anim calcmode="lin" valueType="num">
                                      <p:cBhvr>
                                        <p:cTn id="78" dur="500" fill="hold"/>
                                        <p:tgtEl>
                                          <p:spTgt spid="21"/>
                                        </p:tgtEl>
                                        <p:attrNameLst>
                                          <p:attrName>ppt_h</p:attrName>
                                        </p:attrNameLst>
                                      </p:cBhvr>
                                      <p:tavLst>
                                        <p:tav tm="0">
                                          <p:val>
                                            <p:strVal val="#ppt_h"/>
                                          </p:val>
                                        </p:tav>
                                        <p:tav tm="100000">
                                          <p:val>
                                            <p:strVal val="#ppt_h"/>
                                          </p:val>
                                        </p:tav>
                                      </p:tavLst>
                                    </p:anim>
                                  </p:childTnLst>
                                </p:cTn>
                              </p:par>
                              <p:par>
                                <p:cTn id="79" presetID="17" presetClass="entr" presetSubtype="1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p:cTn id="81" dur="500" fill="hold"/>
                                        <p:tgtEl>
                                          <p:spTgt spid="27"/>
                                        </p:tgtEl>
                                        <p:attrNameLst>
                                          <p:attrName>ppt_w</p:attrName>
                                        </p:attrNameLst>
                                      </p:cBhvr>
                                      <p:tavLst>
                                        <p:tav tm="0">
                                          <p:val>
                                            <p:fltVal val="0"/>
                                          </p:val>
                                        </p:tav>
                                        <p:tav tm="100000">
                                          <p:val>
                                            <p:strVal val="#ppt_w"/>
                                          </p:val>
                                        </p:tav>
                                      </p:tavLst>
                                    </p:anim>
                                    <p:anim calcmode="lin" valueType="num">
                                      <p:cBhvr>
                                        <p:cTn id="82"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iterate type="lt">
                                    <p:tmPct val="5000"/>
                                  </p:iterate>
                                  <p:childTnLst>
                                    <p:set>
                                      <p:cBhvr>
                                        <p:cTn id="86" dur="1" fill="hold">
                                          <p:stCondLst>
                                            <p:cond delay="0"/>
                                          </p:stCondLst>
                                        </p:cTn>
                                        <p:tgtEl>
                                          <p:spTgt spid="16"/>
                                        </p:tgtEl>
                                        <p:attrNameLst>
                                          <p:attrName>style.visibility</p:attrName>
                                        </p:attrNameLst>
                                      </p:cBhvr>
                                      <p:to>
                                        <p:strVal val="visible"/>
                                      </p:to>
                                    </p:set>
                                    <p:anim calcmode="lin" valueType="num">
                                      <p:cBhvr>
                                        <p:cTn id="87" dur="3000" fill="hold"/>
                                        <p:tgtEl>
                                          <p:spTgt spid="16"/>
                                        </p:tgtEl>
                                        <p:attrNameLst>
                                          <p:attrName>ppt_w</p:attrName>
                                        </p:attrNameLst>
                                      </p:cBhvr>
                                      <p:tavLst>
                                        <p:tav tm="0">
                                          <p:val>
                                            <p:fltVal val="0"/>
                                          </p:val>
                                        </p:tav>
                                        <p:tav tm="100000">
                                          <p:val>
                                            <p:strVal val="#ppt_w"/>
                                          </p:val>
                                        </p:tav>
                                      </p:tavLst>
                                    </p:anim>
                                    <p:anim calcmode="lin" valueType="num">
                                      <p:cBhvr>
                                        <p:cTn id="88" dur="3000" fill="hold"/>
                                        <p:tgtEl>
                                          <p:spTgt spid="16"/>
                                        </p:tgtEl>
                                        <p:attrNameLst>
                                          <p:attrName>ppt_h</p:attrName>
                                        </p:attrNameLst>
                                      </p:cBhvr>
                                      <p:tavLst>
                                        <p:tav tm="0">
                                          <p:val>
                                            <p:fltVal val="0"/>
                                          </p:val>
                                        </p:tav>
                                        <p:tav tm="100000">
                                          <p:val>
                                            <p:strVal val="#ppt_h"/>
                                          </p:val>
                                        </p:tav>
                                      </p:tavLst>
                                    </p:anim>
                                    <p:anim calcmode="lin" valueType="num">
                                      <p:cBhvr>
                                        <p:cTn id="89" dur="3000" fill="hold"/>
                                        <p:tgtEl>
                                          <p:spTgt spid="16"/>
                                        </p:tgtEl>
                                        <p:attrNameLst>
                                          <p:attrName>style.rotation</p:attrName>
                                        </p:attrNameLst>
                                      </p:cBhvr>
                                      <p:tavLst>
                                        <p:tav tm="0">
                                          <p:val>
                                            <p:fltVal val="90"/>
                                          </p:val>
                                        </p:tav>
                                        <p:tav tm="100000">
                                          <p:val>
                                            <p:fltVal val="0"/>
                                          </p:val>
                                        </p:tav>
                                      </p:tavLst>
                                    </p:anim>
                                    <p:animEffect transition="in" filter="fade">
                                      <p:cBhvr>
                                        <p:cTn id="90" dur="3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6" grpId="0" animBg="1"/>
      <p:bldP spid="27" grpId="0" animBg="1"/>
      <p:bldP spid="10" grpId="0" animBg="1"/>
      <p:bldP spid="14" grpId="0" animBg="1"/>
      <p:bldP spid="21" grpId="0" animBg="1"/>
      <p:bldP spid="12"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6632"/>
            <a:ext cx="11329259" cy="1143000"/>
          </a:xfrm>
          <a:effectLst>
            <a:outerShdw blurRad="50800" dist="50800" dir="5400000" algn="ctr" rotWithShape="0">
              <a:schemeClr val="tx1"/>
            </a:outerShdw>
          </a:effectLst>
        </p:spPr>
        <p:txBody>
          <a:bodyPr>
            <a:normAutofit/>
          </a:bodyPr>
          <a:lstStyle/>
          <a:p>
            <a:r>
              <a:rPr lang="en-CA" i="0" cap="small" dirty="0">
                <a:effectLst>
                  <a:outerShdw blurRad="38100" dist="38100" dir="2700000" algn="tl">
                    <a:srgbClr val="000000">
                      <a:alpha val="43137"/>
                    </a:srgbClr>
                  </a:outerShdw>
                </a:effectLst>
                <a:latin typeface="Montserrat ExtraBold" panose="00000900000000000000" pitchFamily="2" charset="0"/>
                <a:cs typeface="+mj-cs"/>
              </a:rPr>
              <a:t>Fully Compiled Languages</a:t>
            </a:r>
          </a:p>
        </p:txBody>
      </p:sp>
      <p:sp>
        <p:nvSpPr>
          <p:cNvPr id="3" name="Content Placeholder 4"/>
          <p:cNvSpPr txBox="1">
            <a:spLocks/>
          </p:cNvSpPr>
          <p:nvPr/>
        </p:nvSpPr>
        <p:spPr>
          <a:xfrm>
            <a:off x="1007435" y="951243"/>
            <a:ext cx="10561173" cy="4525963"/>
          </a:xfrm>
          <a:prstGeom prst="rect">
            <a:avLst/>
          </a:prstGeom>
        </p:spPr>
        <p:txBody>
          <a:bodyPr/>
          <a:lstStyle/>
          <a:p>
            <a:pPr algn="ctr" defTabSz="1219170">
              <a:spcBef>
                <a:spcPts val="2133"/>
              </a:spcBef>
              <a:defRPr/>
            </a:pPr>
            <a:r>
              <a:rPr lang="en-CA" sz="3733"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C, C++, Pascal, Objective C and ADA </a:t>
            </a:r>
          </a:p>
          <a:p>
            <a:pPr algn="ctr" defTabSz="1219170">
              <a:spcBef>
                <a:spcPct val="20000"/>
              </a:spcBef>
              <a:defRPr/>
            </a:pPr>
            <a:endParaRPr lang="en-CA" sz="3733" b="1" i="1" dirty="0">
              <a:solidFill>
                <a:srgbClr val="FF00FF"/>
              </a:solidFill>
              <a:effectLst>
                <a:outerShdw blurRad="38100" dist="38100" dir="2700000" algn="tl">
                  <a:srgbClr val="000000">
                    <a:alpha val="43137"/>
                  </a:srgbClr>
                </a:outerShdw>
              </a:effectLst>
              <a:latin typeface="Times New Roman" pitchFamily="18" charset="0"/>
              <a:cs typeface="Times New Roman" pitchFamily="18" charset="0"/>
            </a:endParaRPr>
          </a:p>
          <a:p>
            <a:pPr algn="ctr" defTabSz="1219170">
              <a:spcBef>
                <a:spcPct val="20000"/>
              </a:spcBef>
              <a:defRPr/>
            </a:pPr>
            <a:endParaRPr lang="en-CA" sz="3733"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extBox 3"/>
          <p:cNvSpPr txBox="1"/>
          <p:nvPr/>
        </p:nvSpPr>
        <p:spPr>
          <a:xfrm>
            <a:off x="431371" y="2420889"/>
            <a:ext cx="2208245" cy="2492990"/>
          </a:xfrm>
          <a:prstGeom prst="rect">
            <a:avLst/>
          </a:prstGeom>
          <a:solidFill>
            <a:schemeClr val="bg1"/>
          </a:solidFill>
          <a:effectLst>
            <a:outerShdw blurRad="38100" dist="88900" dir="2700000" algn="tl" rotWithShape="0">
              <a:prstClr val="black">
                <a:alpha val="80000"/>
              </a:prstClr>
            </a:outerShdw>
          </a:effectLst>
        </p:spPr>
        <p:txBody>
          <a:bodyPr wrap="square" rtlCol="0">
            <a:spAutoFit/>
          </a:bodyPr>
          <a:lstStyle/>
          <a:p>
            <a:r>
              <a:rPr lang="en-CA" sz="2400" dirty="0"/>
              <a:t>Source code file: </a:t>
            </a:r>
          </a:p>
          <a:p>
            <a:endParaRPr lang="en-CA" sz="2400" dirty="0"/>
          </a:p>
          <a:p>
            <a:r>
              <a:rPr lang="en-CA" sz="1200" dirty="0"/>
              <a:t>#include &lt;</a:t>
            </a:r>
            <a:r>
              <a:rPr lang="en-CA" sz="1200" dirty="0" err="1"/>
              <a:t>stdio.h</a:t>
            </a:r>
            <a:r>
              <a:rPr lang="en-CA" sz="1200" dirty="0"/>
              <a:t>&gt; main() { for(;;) { </a:t>
            </a:r>
            <a:r>
              <a:rPr lang="en-CA" sz="1200" dirty="0" err="1"/>
              <a:t>printf</a:t>
            </a:r>
            <a:r>
              <a:rPr lang="en-CA" sz="1200" dirty="0"/>
              <a:t> ("Hello World!\n"); } } </a:t>
            </a:r>
            <a:endParaRPr lang="en-CA" sz="2400" dirty="0"/>
          </a:p>
          <a:p>
            <a:endParaRPr lang="en-CA" sz="2400" dirty="0"/>
          </a:p>
          <a:p>
            <a:endParaRPr lang="en-CA" sz="2400" dirty="0"/>
          </a:p>
        </p:txBody>
      </p:sp>
      <p:sp>
        <p:nvSpPr>
          <p:cNvPr id="7" name="Rectangle 6"/>
          <p:cNvSpPr/>
          <p:nvPr/>
        </p:nvSpPr>
        <p:spPr>
          <a:xfrm>
            <a:off x="8496267" y="5877273"/>
            <a:ext cx="3072341" cy="72008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Computer Hardware</a:t>
            </a:r>
          </a:p>
        </p:txBody>
      </p:sp>
      <p:sp>
        <p:nvSpPr>
          <p:cNvPr id="8" name="Rectangle 7"/>
          <p:cNvSpPr/>
          <p:nvPr/>
        </p:nvSpPr>
        <p:spPr>
          <a:xfrm>
            <a:off x="8496267" y="5157193"/>
            <a:ext cx="3072341"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Operating System</a:t>
            </a:r>
          </a:p>
        </p:txBody>
      </p:sp>
      <p:sp>
        <p:nvSpPr>
          <p:cNvPr id="9" name="Rectangle 8"/>
          <p:cNvSpPr/>
          <p:nvPr/>
        </p:nvSpPr>
        <p:spPr>
          <a:xfrm>
            <a:off x="8496267" y="4437112"/>
            <a:ext cx="3072341" cy="720080"/>
          </a:xfrm>
          <a:prstGeom prst="rect">
            <a:avLst/>
          </a:prstGeom>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Application Executable</a:t>
            </a:r>
          </a:p>
        </p:txBody>
      </p:sp>
      <p:grpSp>
        <p:nvGrpSpPr>
          <p:cNvPr id="5" name="Group 23"/>
          <p:cNvGrpSpPr/>
          <p:nvPr/>
        </p:nvGrpSpPr>
        <p:grpSpPr>
          <a:xfrm>
            <a:off x="2063552" y="2636913"/>
            <a:ext cx="2496277" cy="576064"/>
            <a:chOff x="1547664" y="2636912"/>
            <a:chExt cx="1872208" cy="576064"/>
          </a:xfrm>
        </p:grpSpPr>
        <p:sp>
          <p:nvSpPr>
            <p:cNvPr id="6" name="Rectangle 5"/>
            <p:cNvSpPr/>
            <p:nvPr/>
          </p:nvSpPr>
          <p:spPr>
            <a:xfrm>
              <a:off x="2123728" y="2636912"/>
              <a:ext cx="129614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Compiler</a:t>
              </a:r>
            </a:p>
          </p:txBody>
        </p:sp>
        <p:sp>
          <p:nvSpPr>
            <p:cNvPr id="13" name="Right Arrow 12"/>
            <p:cNvSpPr/>
            <p:nvPr/>
          </p:nvSpPr>
          <p:spPr>
            <a:xfrm>
              <a:off x="1547664" y="2780928"/>
              <a:ext cx="648072"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grpSp>
      <p:grpSp>
        <p:nvGrpSpPr>
          <p:cNvPr id="11" name="Group 24"/>
          <p:cNvGrpSpPr/>
          <p:nvPr/>
        </p:nvGrpSpPr>
        <p:grpSpPr>
          <a:xfrm>
            <a:off x="4367809" y="2519154"/>
            <a:ext cx="3169028" cy="972020"/>
            <a:chOff x="3275856" y="2539509"/>
            <a:chExt cx="2376771" cy="804000"/>
          </a:xfrm>
        </p:grpSpPr>
        <p:sp>
          <p:nvSpPr>
            <p:cNvPr id="10" name="Flowchart: Magnetic Disk 9"/>
            <p:cNvSpPr/>
            <p:nvPr/>
          </p:nvSpPr>
          <p:spPr>
            <a:xfrm>
              <a:off x="3852427" y="2539509"/>
              <a:ext cx="1800200" cy="804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Machine Code</a:t>
              </a:r>
            </a:p>
            <a:p>
              <a:pPr algn="ctr"/>
              <a:r>
                <a:rPr lang="en-US" sz="2400" b="1" dirty="0">
                  <a:effectLst>
                    <a:outerShdw blurRad="38100" dist="38100" dir="2700000" algn="tl">
                      <a:srgbClr val="000000">
                        <a:alpha val="43137"/>
                      </a:srgbClr>
                    </a:outerShdw>
                  </a:effectLst>
                </a:rPr>
                <a:t>(Hard Disk)</a:t>
              </a:r>
              <a:endParaRPr lang="en-CA" sz="2400" b="1" dirty="0">
                <a:effectLst>
                  <a:outerShdw blurRad="38100" dist="38100" dir="2700000" algn="tl">
                    <a:srgbClr val="000000">
                      <a:alpha val="43137"/>
                    </a:srgbClr>
                  </a:outerShdw>
                </a:effectLst>
              </a:endParaRPr>
            </a:p>
          </p:txBody>
        </p:sp>
        <p:sp>
          <p:nvSpPr>
            <p:cNvPr id="14" name="Right Arrow 13"/>
            <p:cNvSpPr/>
            <p:nvPr/>
          </p:nvSpPr>
          <p:spPr>
            <a:xfrm>
              <a:off x="3275856" y="2780928"/>
              <a:ext cx="648072"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grpSp>
      <p:sp>
        <p:nvSpPr>
          <p:cNvPr id="23" name="TextBox 22"/>
          <p:cNvSpPr txBox="1"/>
          <p:nvPr/>
        </p:nvSpPr>
        <p:spPr>
          <a:xfrm>
            <a:off x="2735627" y="4293098"/>
            <a:ext cx="4704523" cy="1323632"/>
          </a:xfrm>
          <a:prstGeom prst="rect">
            <a:avLst/>
          </a:prstGeom>
          <a:noFill/>
        </p:spPr>
        <p:txBody>
          <a:bodyPr wrap="square" rtlCol="0">
            <a:spAutoFit/>
          </a:bodyPr>
          <a:lstStyle/>
          <a:p>
            <a:r>
              <a:rPr lang="en-CA" sz="2667" b="1" dirty="0">
                <a:solidFill>
                  <a:schemeClr val="bg1"/>
                </a:solidFill>
                <a:effectLst>
                  <a:outerShdw blurRad="38100" dist="38100" dir="2700000" algn="tl">
                    <a:srgbClr val="000000">
                      <a:alpha val="43137"/>
                    </a:srgbClr>
                  </a:outerShdw>
                </a:effectLst>
              </a:rPr>
              <a:t>Hmmm...What if I want to run this program on a different Operating System?</a:t>
            </a:r>
          </a:p>
        </p:txBody>
      </p:sp>
      <p:sp>
        <p:nvSpPr>
          <p:cNvPr id="27" name="TextBox 26"/>
          <p:cNvSpPr txBox="1"/>
          <p:nvPr/>
        </p:nvSpPr>
        <p:spPr>
          <a:xfrm>
            <a:off x="10416480" y="2852939"/>
            <a:ext cx="1152128" cy="1569660"/>
          </a:xfrm>
          <a:prstGeom prst="rect">
            <a:avLst/>
          </a:prstGeom>
          <a:solidFill>
            <a:schemeClr val="bg1"/>
          </a:solidFill>
          <a:effectLst>
            <a:outerShdw blurRad="50800" dist="50800" dir="2700000" algn="tl" rotWithShape="0">
              <a:prstClr val="black"/>
            </a:outerShdw>
          </a:effectLst>
        </p:spPr>
        <p:txBody>
          <a:bodyPr wrap="square" rtlCol="0">
            <a:spAutoFit/>
          </a:bodyPr>
          <a:lstStyle/>
          <a:p>
            <a:r>
              <a:rPr lang="en-CA" sz="2400" dirty="0"/>
              <a:t>110100100110101110110110</a:t>
            </a:r>
          </a:p>
        </p:txBody>
      </p:sp>
      <p:grpSp>
        <p:nvGrpSpPr>
          <p:cNvPr id="15" name="Group 14"/>
          <p:cNvGrpSpPr/>
          <p:nvPr/>
        </p:nvGrpSpPr>
        <p:grpSpPr>
          <a:xfrm>
            <a:off x="7440148" y="2780930"/>
            <a:ext cx="2832992" cy="1672447"/>
            <a:chOff x="5580111" y="2085697"/>
            <a:chExt cx="2124744" cy="1254335"/>
          </a:xfrm>
          <a:effectLst>
            <a:glow rad="88900">
              <a:srgbClr val="FFFF00"/>
            </a:glow>
          </a:effectLst>
        </p:grpSpPr>
        <p:sp>
          <p:nvSpPr>
            <p:cNvPr id="20" name="Rectangle 19"/>
            <p:cNvSpPr/>
            <p:nvPr/>
          </p:nvSpPr>
          <p:spPr>
            <a:xfrm>
              <a:off x="5580111" y="2085697"/>
              <a:ext cx="1989935" cy="1980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Down Arrow 24"/>
            <p:cNvSpPr/>
            <p:nvPr/>
          </p:nvSpPr>
          <p:spPr>
            <a:xfrm>
              <a:off x="7200799" y="2085697"/>
              <a:ext cx="504056" cy="125433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2" descr="http://dbestwebdeveloper.com/pinoy-website-developer/wp-content/uploads/2010/07/12282598707YbD6m.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989" y="4173388"/>
            <a:ext cx="1494047" cy="1247529"/>
          </a:xfrm>
          <a:prstGeom prst="rect">
            <a:avLst/>
          </a:prstGeom>
          <a:noFill/>
        </p:spPr>
      </p:pic>
      <p:sp>
        <p:nvSpPr>
          <p:cNvPr id="21" name="TextBox 20"/>
          <p:cNvSpPr txBox="1"/>
          <p:nvPr/>
        </p:nvSpPr>
        <p:spPr>
          <a:xfrm>
            <a:off x="5664628" y="3584929"/>
            <a:ext cx="2976331" cy="666786"/>
          </a:xfrm>
          <a:prstGeom prst="rect">
            <a:avLst/>
          </a:prstGeom>
          <a:noFill/>
        </p:spPr>
        <p:txBody>
          <a:bodyPr wrap="square" rtlCol="0">
            <a:spAutoFit/>
          </a:bodyPr>
          <a:lstStyle/>
          <a:p>
            <a:r>
              <a:rPr lang="en-CA" sz="3733" b="1" i="1" dirty="0">
                <a:solidFill>
                  <a:srgbClr val="00FF00"/>
                </a:solidFill>
                <a:effectLst>
                  <a:outerShdw blurRad="38100" dist="38100" dir="2700000" algn="tl">
                    <a:srgbClr val="000000">
                      <a:alpha val="43137"/>
                    </a:srgbClr>
                  </a:outerShdw>
                </a:effectLst>
              </a:rPr>
              <a:t>Very Fast!!!</a:t>
            </a:r>
          </a:p>
        </p:txBody>
      </p:sp>
      <p:sp>
        <p:nvSpPr>
          <p:cNvPr id="22" name="TextBox 21"/>
          <p:cNvSpPr txBox="1"/>
          <p:nvPr/>
        </p:nvSpPr>
        <p:spPr>
          <a:xfrm>
            <a:off x="6040529" y="2261239"/>
            <a:ext cx="1152128" cy="420756"/>
          </a:xfrm>
          <a:prstGeom prst="rect">
            <a:avLst/>
          </a:prstGeom>
          <a:solidFill>
            <a:schemeClr val="bg1"/>
          </a:solidFill>
          <a:effectLst>
            <a:outerShdw blurRad="50800" dist="50800" dir="2700000" algn="tl" rotWithShape="0">
              <a:prstClr val="black"/>
            </a:outerShdw>
          </a:effectLst>
        </p:spPr>
        <p:txBody>
          <a:bodyPr wrap="square" rtlCol="0">
            <a:spAutoFit/>
          </a:bodyPr>
          <a:lstStyle/>
          <a:p>
            <a:r>
              <a:rPr lang="en-CA" sz="1067" dirty="0"/>
              <a:t>110100100110101110110110</a:t>
            </a:r>
          </a:p>
        </p:txBody>
      </p:sp>
    </p:spTree>
    <p:extLst>
      <p:ext uri="{BB962C8B-B14F-4D97-AF65-F5344CB8AC3E}">
        <p14:creationId xmlns:p14="http://schemas.microsoft.com/office/powerpoint/2010/main" val="7477475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14">
                                          <p:stCondLst>
                                            <p:cond delay="0"/>
                                          </p:stCondLst>
                                        </p:cTn>
                                        <p:tgtEl>
                                          <p:spTgt spid="7"/>
                                        </p:tgtEl>
                                      </p:cBhvr>
                                    </p:animEffect>
                                    <p:anim calcmode="lin" valueType="num">
                                      <p:cBhvr>
                                        <p:cTn id="8" dur="67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24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245" tmFilter="0, 0; 0.125,0.2665; 0.25,0.4; 0.375,0.465; 0.5,0.5;  0.625,0.535; 0.75,0.6; 0.875,0.7335; 1,1">
                                          <p:stCondLst>
                                            <p:cond delay="245"/>
                                          </p:stCondLst>
                                        </p:cTn>
                                        <p:tgtEl>
                                          <p:spTgt spid="7"/>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488"/>
                                          </p:stCondLst>
                                        </p:cTn>
                                        <p:tgtEl>
                                          <p:spTgt spid="7"/>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749"/>
                                          </p:stCondLst>
                                        </p:cTn>
                                        <p:tgtEl>
                                          <p:spTgt spid="7"/>
                                        </p:tgtEl>
                                        <p:attrNameLst>
                                          <p:attrName>ppt_y</p:attrName>
                                        </p:attrNameLst>
                                      </p:cBhvr>
                                      <p:tavLst>
                                        <p:tav tm="0" fmla="#ppt_y-sin(pi*$)/81">
                                          <p:val>
                                            <p:fltVal val="0"/>
                                          </p:val>
                                        </p:tav>
                                        <p:tav tm="100000">
                                          <p:val>
                                            <p:fltVal val="1"/>
                                          </p:val>
                                        </p:tav>
                                      </p:tavLst>
                                    </p:anim>
                                    <p:animScale>
                                      <p:cBhvr>
                                        <p:cTn id="13" dur="1">
                                          <p:stCondLst>
                                            <p:cond delay="240"/>
                                          </p:stCondLst>
                                        </p:cTn>
                                        <p:tgtEl>
                                          <p:spTgt spid="7"/>
                                        </p:tgtEl>
                                      </p:cBhvr>
                                      <p:to x="100000" y="60000"/>
                                    </p:animScale>
                                    <p:animScale>
                                      <p:cBhvr>
                                        <p:cTn id="14" dur="1" decel="50000">
                                          <p:stCondLst>
                                            <p:cond delay="249"/>
                                          </p:stCondLst>
                                        </p:cTn>
                                        <p:tgtEl>
                                          <p:spTgt spid="7"/>
                                        </p:tgtEl>
                                      </p:cBhvr>
                                      <p:to x="100000" y="100000"/>
                                    </p:animScale>
                                    <p:animScale>
                                      <p:cBhvr>
                                        <p:cTn id="15" dur="1">
                                          <p:stCondLst>
                                            <p:cond delay="484"/>
                                          </p:stCondLst>
                                        </p:cTn>
                                        <p:tgtEl>
                                          <p:spTgt spid="7"/>
                                        </p:tgtEl>
                                      </p:cBhvr>
                                      <p:to x="100000" y="80000"/>
                                    </p:animScale>
                                    <p:animScale>
                                      <p:cBhvr>
                                        <p:cTn id="16" dur="1" decel="50000">
                                          <p:stCondLst>
                                            <p:cond delay="493"/>
                                          </p:stCondLst>
                                        </p:cTn>
                                        <p:tgtEl>
                                          <p:spTgt spid="7"/>
                                        </p:tgtEl>
                                      </p:cBhvr>
                                      <p:to x="100000" y="100000"/>
                                    </p:animScale>
                                    <p:animScale>
                                      <p:cBhvr>
                                        <p:cTn id="17" dur="1">
                                          <p:stCondLst>
                                            <p:cond delay="749"/>
                                          </p:stCondLst>
                                        </p:cTn>
                                        <p:tgtEl>
                                          <p:spTgt spid="7"/>
                                        </p:tgtEl>
                                      </p:cBhvr>
                                      <p:to x="100000" y="90000"/>
                                    </p:animScale>
                                    <p:animScale>
                                      <p:cBhvr>
                                        <p:cTn id="18" dur="1" decel="50000">
                                          <p:stCondLst>
                                            <p:cond delay="749"/>
                                          </p:stCondLst>
                                        </p:cTn>
                                        <p:tgtEl>
                                          <p:spTgt spid="7"/>
                                        </p:tgtEl>
                                      </p:cBhvr>
                                      <p:to x="100000" y="100000"/>
                                    </p:animScale>
                                    <p:animScale>
                                      <p:cBhvr>
                                        <p:cTn id="19" dur="1">
                                          <p:stCondLst>
                                            <p:cond delay="749"/>
                                          </p:stCondLst>
                                        </p:cTn>
                                        <p:tgtEl>
                                          <p:spTgt spid="7"/>
                                        </p:tgtEl>
                                      </p:cBhvr>
                                      <p:to x="100000" y="95000"/>
                                    </p:animScale>
                                    <p:animScale>
                                      <p:cBhvr>
                                        <p:cTn id="20" dur="1" decel="50000">
                                          <p:stCondLst>
                                            <p:cond delay="749"/>
                                          </p:stCondLst>
                                        </p:cTn>
                                        <p:tgtEl>
                                          <p:spTgt spid="7"/>
                                        </p:tgtEl>
                                      </p:cBhvr>
                                      <p:to x="100000" y="100000"/>
                                    </p:animScale>
                                  </p:childTnLst>
                                </p:cTn>
                              </p:par>
                            </p:childTnLst>
                          </p:cTn>
                        </p:par>
                        <p:par>
                          <p:cTn id="21" fill="hold">
                            <p:stCondLst>
                              <p:cond delay="750"/>
                            </p:stCondLst>
                            <p:childTnLst>
                              <p:par>
                                <p:cTn id="22" presetID="26"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214">
                                          <p:stCondLst>
                                            <p:cond delay="0"/>
                                          </p:stCondLst>
                                        </p:cTn>
                                        <p:tgtEl>
                                          <p:spTgt spid="8"/>
                                        </p:tgtEl>
                                      </p:cBhvr>
                                    </p:animEffect>
                                    <p:anim calcmode="lin" valueType="num">
                                      <p:cBhvr>
                                        <p:cTn id="25" dur="67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6" dur="24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7" dur="245" tmFilter="0, 0; 0.125,0.2665; 0.25,0.4; 0.375,0.465; 0.5,0.5;  0.625,0.535; 0.75,0.6; 0.875,0.7335; 1,1">
                                          <p:stCondLst>
                                            <p:cond delay="245"/>
                                          </p:stCondLst>
                                        </p:cTn>
                                        <p:tgtEl>
                                          <p:spTgt spid="8"/>
                                        </p:tgtEl>
                                        <p:attrNameLst>
                                          <p:attrName>ppt_y</p:attrName>
                                        </p:attrNameLst>
                                      </p:cBhvr>
                                      <p:tavLst>
                                        <p:tav tm="0" fmla="#ppt_y-sin(pi*$)/9">
                                          <p:val>
                                            <p:fltVal val="0"/>
                                          </p:val>
                                        </p:tav>
                                        <p:tav tm="100000">
                                          <p:val>
                                            <p:fltVal val="1"/>
                                          </p:val>
                                        </p:tav>
                                      </p:tavLst>
                                    </p:anim>
                                    <p:anim calcmode="lin" valueType="num">
                                      <p:cBhvr>
                                        <p:cTn id="28" dur="2" tmFilter="0, 0; 0.125,0.2665; 0.25,0.4; 0.375,0.465; 0.5,0.5;  0.625,0.535; 0.75,0.6; 0.875,0.7335; 1,1">
                                          <p:stCondLst>
                                            <p:cond delay="488"/>
                                          </p:stCondLst>
                                        </p:cTn>
                                        <p:tgtEl>
                                          <p:spTgt spid="8"/>
                                        </p:tgtEl>
                                        <p:attrNameLst>
                                          <p:attrName>ppt_y</p:attrName>
                                        </p:attrNameLst>
                                      </p:cBhvr>
                                      <p:tavLst>
                                        <p:tav tm="0" fmla="#ppt_y-sin(pi*$)/27">
                                          <p:val>
                                            <p:fltVal val="0"/>
                                          </p:val>
                                        </p:tav>
                                        <p:tav tm="100000">
                                          <p:val>
                                            <p:fltVal val="1"/>
                                          </p:val>
                                        </p:tav>
                                      </p:tavLst>
                                    </p:anim>
                                    <p:anim calcmode="lin" valueType="num">
                                      <p:cBhvr>
                                        <p:cTn id="29" dur="1" tmFilter="0, 0; 0.125,0.2665; 0.25,0.4; 0.375,0.465; 0.5,0.5;  0.625,0.535; 0.75,0.6; 0.875,0.7335; 1,1">
                                          <p:stCondLst>
                                            <p:cond delay="749"/>
                                          </p:stCondLst>
                                        </p:cTn>
                                        <p:tgtEl>
                                          <p:spTgt spid="8"/>
                                        </p:tgtEl>
                                        <p:attrNameLst>
                                          <p:attrName>ppt_y</p:attrName>
                                        </p:attrNameLst>
                                      </p:cBhvr>
                                      <p:tavLst>
                                        <p:tav tm="0" fmla="#ppt_y-sin(pi*$)/81">
                                          <p:val>
                                            <p:fltVal val="0"/>
                                          </p:val>
                                        </p:tav>
                                        <p:tav tm="100000">
                                          <p:val>
                                            <p:fltVal val="1"/>
                                          </p:val>
                                        </p:tav>
                                      </p:tavLst>
                                    </p:anim>
                                    <p:animScale>
                                      <p:cBhvr>
                                        <p:cTn id="30" dur="1">
                                          <p:stCondLst>
                                            <p:cond delay="240"/>
                                          </p:stCondLst>
                                        </p:cTn>
                                        <p:tgtEl>
                                          <p:spTgt spid="8"/>
                                        </p:tgtEl>
                                      </p:cBhvr>
                                      <p:to x="100000" y="60000"/>
                                    </p:animScale>
                                    <p:animScale>
                                      <p:cBhvr>
                                        <p:cTn id="31" dur="1" decel="50000">
                                          <p:stCondLst>
                                            <p:cond delay="249"/>
                                          </p:stCondLst>
                                        </p:cTn>
                                        <p:tgtEl>
                                          <p:spTgt spid="8"/>
                                        </p:tgtEl>
                                      </p:cBhvr>
                                      <p:to x="100000" y="100000"/>
                                    </p:animScale>
                                    <p:animScale>
                                      <p:cBhvr>
                                        <p:cTn id="32" dur="1">
                                          <p:stCondLst>
                                            <p:cond delay="484"/>
                                          </p:stCondLst>
                                        </p:cTn>
                                        <p:tgtEl>
                                          <p:spTgt spid="8"/>
                                        </p:tgtEl>
                                      </p:cBhvr>
                                      <p:to x="100000" y="80000"/>
                                    </p:animScale>
                                    <p:animScale>
                                      <p:cBhvr>
                                        <p:cTn id="33" dur="1" decel="50000">
                                          <p:stCondLst>
                                            <p:cond delay="493"/>
                                          </p:stCondLst>
                                        </p:cTn>
                                        <p:tgtEl>
                                          <p:spTgt spid="8"/>
                                        </p:tgtEl>
                                      </p:cBhvr>
                                      <p:to x="100000" y="100000"/>
                                    </p:animScale>
                                    <p:animScale>
                                      <p:cBhvr>
                                        <p:cTn id="34" dur="1">
                                          <p:stCondLst>
                                            <p:cond delay="749"/>
                                          </p:stCondLst>
                                        </p:cTn>
                                        <p:tgtEl>
                                          <p:spTgt spid="8"/>
                                        </p:tgtEl>
                                      </p:cBhvr>
                                      <p:to x="100000" y="90000"/>
                                    </p:animScale>
                                    <p:animScale>
                                      <p:cBhvr>
                                        <p:cTn id="35" dur="1" decel="50000">
                                          <p:stCondLst>
                                            <p:cond delay="749"/>
                                          </p:stCondLst>
                                        </p:cTn>
                                        <p:tgtEl>
                                          <p:spTgt spid="8"/>
                                        </p:tgtEl>
                                      </p:cBhvr>
                                      <p:to x="100000" y="100000"/>
                                    </p:animScale>
                                    <p:animScale>
                                      <p:cBhvr>
                                        <p:cTn id="36" dur="1">
                                          <p:stCondLst>
                                            <p:cond delay="749"/>
                                          </p:stCondLst>
                                        </p:cTn>
                                        <p:tgtEl>
                                          <p:spTgt spid="8"/>
                                        </p:tgtEl>
                                      </p:cBhvr>
                                      <p:to x="100000" y="95000"/>
                                    </p:animScale>
                                    <p:animScale>
                                      <p:cBhvr>
                                        <p:cTn id="37" dur="1" decel="50000">
                                          <p:stCondLst>
                                            <p:cond delay="749"/>
                                          </p:stCondLst>
                                        </p:cTn>
                                        <p:tgtEl>
                                          <p:spTgt spid="8"/>
                                        </p:tgtEl>
                                      </p:cBhvr>
                                      <p:to x="100000" y="100000"/>
                                    </p:animScale>
                                  </p:childTnLst>
                                </p:cTn>
                              </p:par>
                            </p:childTnLst>
                          </p:cTn>
                        </p:par>
                        <p:par>
                          <p:cTn id="38" fill="hold">
                            <p:stCondLst>
                              <p:cond delay="1500"/>
                            </p:stCondLst>
                            <p:childTnLst>
                              <p:par>
                                <p:cTn id="39" presetID="17" presetClass="entr" presetSubtype="10"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strVal val="#ppt_h"/>
                                          </p:val>
                                        </p:tav>
                                        <p:tav tm="100000">
                                          <p:val>
                                            <p:strVal val="#ppt_h"/>
                                          </p:val>
                                        </p:tav>
                                      </p:tavLst>
                                    </p:anim>
                                  </p:childTnLst>
                                </p:cTn>
                              </p:par>
                              <p:par>
                                <p:cTn id="43" presetID="42"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1000"/>
                                        <p:tgtEl>
                                          <p:spTgt spid="19"/>
                                        </p:tgtEl>
                                      </p:cBhvr>
                                    </p:animEffect>
                                    <p:anim calcmode="lin" valueType="num">
                                      <p:cBhvr>
                                        <p:cTn id="46" dur="1000" fill="hold"/>
                                        <p:tgtEl>
                                          <p:spTgt spid="19"/>
                                        </p:tgtEl>
                                        <p:attrNameLst>
                                          <p:attrName>ppt_x</p:attrName>
                                        </p:attrNameLst>
                                      </p:cBhvr>
                                      <p:tavLst>
                                        <p:tav tm="0">
                                          <p:val>
                                            <p:strVal val="#ppt_x"/>
                                          </p:val>
                                        </p:tav>
                                        <p:tav tm="100000">
                                          <p:val>
                                            <p:strVal val="#ppt_x"/>
                                          </p:val>
                                        </p:tav>
                                      </p:tavLst>
                                    </p:anim>
                                    <p:anim calcmode="lin" valueType="num">
                                      <p:cBhvr>
                                        <p:cTn id="47" dur="1000" fill="hold"/>
                                        <p:tgtEl>
                                          <p:spTgt spid="19"/>
                                        </p:tgtEl>
                                        <p:attrNameLst>
                                          <p:attrName>ppt_y</p:attrName>
                                        </p:attrNameLst>
                                      </p:cBhvr>
                                      <p:tavLst>
                                        <p:tav tm="0">
                                          <p:val>
                                            <p:strVal val="#ppt_y+.1"/>
                                          </p:val>
                                        </p:tav>
                                        <p:tav tm="100000">
                                          <p:val>
                                            <p:strVal val="#ppt_y"/>
                                          </p:val>
                                        </p:tav>
                                      </p:tavLst>
                                    </p:anim>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par>
                          <p:cTn id="57" fill="hold">
                            <p:stCondLst>
                              <p:cond delay="500"/>
                            </p:stCondLst>
                            <p:childTnLst>
                              <p:par>
                                <p:cTn id="58" presetID="9"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dissolv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par>
                          <p:cTn id="66" fill="hold">
                            <p:stCondLst>
                              <p:cond delay="500"/>
                            </p:stCondLst>
                            <p:childTnLst>
                              <p:par>
                                <p:cTn id="67" presetID="9" presetClass="entr" presetSubtype="0"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dissolve">
                                      <p:cBhvr>
                                        <p:cTn id="69" dur="500"/>
                                        <p:tgtEl>
                                          <p:spTgt spid="27"/>
                                        </p:tgtEl>
                                      </p:cBhvr>
                                    </p:animEffect>
                                  </p:childTnLst>
                                </p:cTn>
                              </p:par>
                            </p:childTnLst>
                          </p:cTn>
                        </p:par>
                        <p:par>
                          <p:cTn id="70" fill="hold">
                            <p:stCondLst>
                              <p:cond delay="1000"/>
                            </p:stCondLst>
                            <p:childTnLst>
                              <p:par>
                                <p:cTn id="71" presetID="19" presetClass="entr" presetSubtype="10" fill="hold" grpId="0" nodeType="after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500" fill="hold"/>
                                        <p:tgtEl>
                                          <p:spTgt spid="9"/>
                                        </p:tgtEl>
                                        <p:attrNameLst>
                                          <p:attrName>ppt_w</p:attrName>
                                        </p:attrNameLst>
                                      </p:cBhvr>
                                      <p:tavLst>
                                        <p:tav tm="0" fmla="#ppt_w*sin(2.5*pi*$)">
                                          <p:val>
                                            <p:fltVal val="0"/>
                                          </p:val>
                                        </p:tav>
                                        <p:tav tm="100000">
                                          <p:val>
                                            <p:fltVal val="1"/>
                                          </p:val>
                                        </p:tav>
                                      </p:tavLst>
                                    </p:anim>
                                    <p:anim calcmode="lin" valueType="num">
                                      <p:cBhvr>
                                        <p:cTn id="74" dur="500" fill="hold"/>
                                        <p:tgtEl>
                                          <p:spTgt spid="9"/>
                                        </p:tgtEl>
                                        <p:attrNameLst>
                                          <p:attrName>ppt_h</p:attrName>
                                        </p:attrNameLst>
                                      </p:cBhvr>
                                      <p:tavLst>
                                        <p:tav tm="0">
                                          <p:val>
                                            <p:strVal val="#ppt_h"/>
                                          </p:val>
                                        </p:tav>
                                        <p:tav tm="100000">
                                          <p:val>
                                            <p:strVal val="#ppt_h"/>
                                          </p:val>
                                        </p:tav>
                                      </p:tavLst>
                                    </p:anim>
                                  </p:childTnLst>
                                </p:cTn>
                              </p:par>
                            </p:childTnLst>
                          </p:cTn>
                        </p:par>
                        <p:par>
                          <p:cTn id="75" fill="hold">
                            <p:stCondLst>
                              <p:cond delay="1500"/>
                            </p:stCondLst>
                            <p:childTnLst>
                              <p:par>
                                <p:cTn id="76" presetID="45" presetClass="entr" presetSubtype="0"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ppt_w</p:attrName>
                                        </p:attrNameLst>
                                      </p:cBhvr>
                                      <p:tavLst>
                                        <p:tav tm="0" fmla="#ppt_w*sin(2.5*pi*$)">
                                          <p:val>
                                            <p:fltVal val="0"/>
                                          </p:val>
                                        </p:tav>
                                        <p:tav tm="100000">
                                          <p:val>
                                            <p:fltVal val="1"/>
                                          </p:val>
                                        </p:tav>
                                      </p:tavLst>
                                    </p:anim>
                                    <p:anim calcmode="lin" valueType="num">
                                      <p:cBhvr>
                                        <p:cTn id="80" dur="1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p:cTn id="85" dur="1000" fill="hold"/>
                                        <p:tgtEl>
                                          <p:spTgt spid="23"/>
                                        </p:tgtEl>
                                        <p:attrNameLst>
                                          <p:attrName>ppt_w</p:attrName>
                                        </p:attrNameLst>
                                      </p:cBhvr>
                                      <p:tavLst>
                                        <p:tav tm="0">
                                          <p:val>
                                            <p:strVal val="#ppt_w*0.70"/>
                                          </p:val>
                                        </p:tav>
                                        <p:tav tm="100000">
                                          <p:val>
                                            <p:strVal val="#ppt_w"/>
                                          </p:val>
                                        </p:tav>
                                      </p:tavLst>
                                    </p:anim>
                                    <p:anim calcmode="lin" valueType="num">
                                      <p:cBhvr>
                                        <p:cTn id="86" dur="1000" fill="hold"/>
                                        <p:tgtEl>
                                          <p:spTgt spid="23"/>
                                        </p:tgtEl>
                                        <p:attrNameLst>
                                          <p:attrName>ppt_h</p:attrName>
                                        </p:attrNameLst>
                                      </p:cBhvr>
                                      <p:tavLst>
                                        <p:tav tm="0">
                                          <p:val>
                                            <p:strVal val="#ppt_h"/>
                                          </p:val>
                                        </p:tav>
                                        <p:tav tm="100000">
                                          <p:val>
                                            <p:strVal val="#ppt_h"/>
                                          </p:val>
                                        </p:tav>
                                      </p:tavLst>
                                    </p:anim>
                                    <p:animEffect transition="in" filter="fade">
                                      <p:cBhvr>
                                        <p:cTn id="8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23" grpId="0"/>
      <p:bldP spid="27" grpId="0" animBg="1"/>
      <p:bldP spid="21" grpId="0"/>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ITSC\AppData\Local\Temp\SNAGHTMLb1b00a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477" y="1568320"/>
            <a:ext cx="9321628" cy="5317064"/>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527382" y="0"/>
            <a:ext cx="10273143" cy="1569660"/>
          </a:xfrm>
          <a:prstGeom prst="rect">
            <a:avLst/>
          </a:prstGeom>
        </p:spPr>
        <p:txBody>
          <a:bodyPr wrap="square">
            <a:spAutoFit/>
          </a:bodyPr>
          <a:lstStyle/>
          <a:p>
            <a:pPr algn="ctr"/>
            <a:r>
              <a:rPr lang="en-US" sz="4800" b="1" dirty="0">
                <a:solidFill>
                  <a:schemeClr val="bg1"/>
                </a:solidFill>
                <a:effectLst>
                  <a:outerShdw blurRad="38100" dist="38100" dir="2700000" algn="tl">
                    <a:srgbClr val="000000">
                      <a:alpha val="43137"/>
                    </a:srgbClr>
                  </a:outerShdw>
                </a:effectLst>
                <a:latin typeface="Brush Script MT" panose="03060802040406070304" pitchFamily="66" charset="0"/>
              </a:rPr>
              <a:t>Learning the gentle art and wisdom of writing clean, efficient code…</a:t>
            </a:r>
          </a:p>
        </p:txBody>
      </p:sp>
      <p:sp>
        <p:nvSpPr>
          <p:cNvPr id="9" name="Rectangle 8"/>
          <p:cNvSpPr/>
          <p:nvPr/>
        </p:nvSpPr>
        <p:spPr>
          <a:xfrm>
            <a:off x="2521749" y="2372883"/>
            <a:ext cx="7222656" cy="3168352"/>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33" b="1" dirty="0">
                <a:solidFill>
                  <a:srgbClr val="FFFF00"/>
                </a:solidFill>
                <a:effectLst>
                  <a:outerShdw blurRad="38100" dist="38100" dir="2700000" algn="tl">
                    <a:srgbClr val="000000">
                      <a:alpha val="43137"/>
                    </a:srgbClr>
                  </a:outerShdw>
                </a:effectLst>
              </a:rPr>
              <a:t>Introduction to Object-Oriented Programming in Java 2</a:t>
            </a:r>
          </a:p>
        </p:txBody>
      </p:sp>
    </p:spTree>
    <p:extLst>
      <p:ext uri="{BB962C8B-B14F-4D97-AF65-F5344CB8AC3E}">
        <p14:creationId xmlns:p14="http://schemas.microsoft.com/office/powerpoint/2010/main" val="2129783318"/>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80"/>
            <a:ext cx="10972800" cy="1143000"/>
          </a:xfrm>
        </p:spPr>
        <p:txBody>
          <a:bodyPr/>
          <a:lstStyle/>
          <a:p>
            <a:r>
              <a:rPr lang="en-US" i="0" cap="small" dirty="0">
                <a:effectLst>
                  <a:outerShdw blurRad="38100" dist="38100" dir="2700000" algn="tl">
                    <a:srgbClr val="000000">
                      <a:alpha val="43137"/>
                    </a:srgbClr>
                  </a:outerShdw>
                </a:effectLst>
                <a:latin typeface="Montserrat ExtraBold" panose="00000900000000000000" pitchFamily="2" charset="0"/>
                <a:cs typeface="+mj-cs"/>
              </a:rPr>
              <a:t>High Development Costs of fully compiled languages!</a:t>
            </a:r>
            <a:endParaRPr lang="en-CA" i="0" cap="small" dirty="0">
              <a:effectLst>
                <a:outerShdw blurRad="38100" dist="38100" dir="2700000" algn="tl">
                  <a:srgbClr val="000000">
                    <a:alpha val="43137"/>
                  </a:srgbClr>
                </a:outerShdw>
              </a:effectLst>
              <a:latin typeface="Montserrat ExtraBold" panose="00000900000000000000" pitchFamily="2" charset="0"/>
              <a:cs typeface="+mj-cs"/>
            </a:endParaRPr>
          </a:p>
        </p:txBody>
      </p:sp>
      <p:grpSp>
        <p:nvGrpSpPr>
          <p:cNvPr id="33" name="Group 32"/>
          <p:cNvGrpSpPr/>
          <p:nvPr/>
        </p:nvGrpSpPr>
        <p:grpSpPr>
          <a:xfrm>
            <a:off x="-12927" y="912923"/>
            <a:ext cx="11155368" cy="5631785"/>
            <a:chOff x="-9695" y="684692"/>
            <a:chExt cx="8366526" cy="4223839"/>
          </a:xfrm>
        </p:grpSpPr>
        <p:grpSp>
          <p:nvGrpSpPr>
            <p:cNvPr id="25" name="Group 24"/>
            <p:cNvGrpSpPr/>
            <p:nvPr/>
          </p:nvGrpSpPr>
          <p:grpSpPr>
            <a:xfrm>
              <a:off x="251520" y="948425"/>
              <a:ext cx="8105311" cy="3960106"/>
              <a:chOff x="251520" y="948425"/>
              <a:chExt cx="8105311" cy="3960106"/>
            </a:xfrm>
          </p:grpSpPr>
          <p:sp>
            <p:nvSpPr>
              <p:cNvPr id="15" name="TextBox 14"/>
              <p:cNvSpPr txBox="1"/>
              <p:nvPr/>
            </p:nvSpPr>
            <p:spPr>
              <a:xfrm>
                <a:off x="3892579" y="1053541"/>
                <a:ext cx="1048527" cy="946413"/>
              </a:xfrm>
              <a:prstGeom prst="rect">
                <a:avLst/>
              </a:prstGeom>
              <a:solidFill>
                <a:schemeClr val="bg1"/>
              </a:solidFill>
              <a:effectLst>
                <a:outerShdw blurRad="38100" dist="88900" dir="2700000" algn="tl" rotWithShape="0">
                  <a:prstClr val="black">
                    <a:alpha val="80000"/>
                  </a:prstClr>
                </a:outerShdw>
              </a:effectLst>
            </p:spPr>
            <p:txBody>
              <a:bodyPr wrap="square" rtlCol="0">
                <a:spAutoFit/>
              </a:bodyPr>
              <a:lstStyle/>
              <a:p>
                <a:r>
                  <a:rPr lang="en-CA" sz="1400" dirty="0"/>
                  <a:t>Windows Source code file: </a:t>
                </a:r>
              </a:p>
              <a:p>
                <a:r>
                  <a:rPr lang="en-CA" sz="1200" dirty="0"/>
                  <a:t>#include &lt;</a:t>
                </a:r>
                <a:r>
                  <a:rPr lang="en-CA" sz="1200" dirty="0" err="1"/>
                  <a:t>stdio.h</a:t>
                </a:r>
                <a:r>
                  <a:rPr lang="en-CA" sz="1200" dirty="0"/>
                  <a:t>&gt; main() { for(;;) { </a:t>
                </a:r>
                <a:r>
                  <a:rPr lang="en-CA" sz="1200" dirty="0" err="1"/>
                  <a:t>printf</a:t>
                </a:r>
                <a:r>
                  <a:rPr lang="en-CA" sz="1200" dirty="0"/>
                  <a:t> ("Hello World!\n"); } } </a:t>
                </a:r>
                <a:endParaRPr lang="en-CA" sz="2400" dirty="0"/>
              </a:p>
            </p:txBody>
          </p:sp>
          <p:pic>
            <p:nvPicPr>
              <p:cNvPr id="3" name="Picture 2" descr="http://dbestwebdeveloper.com/pinoy-website-developer/wp-content/uploads/2010/07/12282598707YbD6m.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51520" y="3939902"/>
                <a:ext cx="1120535" cy="935647"/>
              </a:xfrm>
              <a:prstGeom prst="rect">
                <a:avLst/>
              </a:prstGeom>
              <a:noFill/>
            </p:spPr>
          </p:pic>
          <p:pic>
            <p:nvPicPr>
              <p:cNvPr id="4" name="Picture 2" descr="http://dbestwebdeveloper.com/pinoy-website-developer/wp-content/uploads/2010/07/12282598707YbD6m.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51520" y="2511706"/>
                <a:ext cx="1120535" cy="935647"/>
              </a:xfrm>
              <a:prstGeom prst="rect">
                <a:avLst/>
              </a:prstGeom>
              <a:noFill/>
            </p:spPr>
          </p:pic>
          <p:pic>
            <p:nvPicPr>
              <p:cNvPr id="5" name="Picture 2" descr="http://dbestwebdeveloper.com/pinoy-website-developer/wp-content/uploads/2010/07/12282598707YbD6m.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4135" y="987574"/>
                <a:ext cx="1120535" cy="935647"/>
              </a:xfrm>
              <a:prstGeom prst="rect">
                <a:avLst/>
              </a:prstGeom>
              <a:noFill/>
            </p:spPr>
          </p:pic>
          <p:grpSp>
            <p:nvGrpSpPr>
              <p:cNvPr id="6" name="Group 23"/>
              <p:cNvGrpSpPr/>
              <p:nvPr/>
            </p:nvGrpSpPr>
            <p:grpSpPr>
              <a:xfrm>
                <a:off x="4932040" y="1268042"/>
                <a:ext cx="1872208" cy="432048"/>
                <a:chOff x="1547664" y="2636912"/>
                <a:chExt cx="1872208" cy="576064"/>
              </a:xfrm>
            </p:grpSpPr>
            <p:sp>
              <p:nvSpPr>
                <p:cNvPr id="7" name="Rectangle 6"/>
                <p:cNvSpPr/>
                <p:nvPr/>
              </p:nvSpPr>
              <p:spPr>
                <a:xfrm>
                  <a:off x="2123728" y="2636912"/>
                  <a:ext cx="129614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Compiler</a:t>
                  </a:r>
                </a:p>
              </p:txBody>
            </p:sp>
            <p:sp>
              <p:nvSpPr>
                <p:cNvPr id="8" name="Right Arrow 7"/>
                <p:cNvSpPr/>
                <p:nvPr/>
              </p:nvSpPr>
              <p:spPr>
                <a:xfrm>
                  <a:off x="1547664" y="2780928"/>
                  <a:ext cx="648072"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grpSp>
          <p:grpSp>
            <p:nvGrpSpPr>
              <p:cNvPr id="9" name="Group 23"/>
              <p:cNvGrpSpPr/>
              <p:nvPr/>
            </p:nvGrpSpPr>
            <p:grpSpPr>
              <a:xfrm>
                <a:off x="4932040" y="2699944"/>
                <a:ext cx="1872208" cy="432048"/>
                <a:chOff x="1547664" y="2636913"/>
                <a:chExt cx="1872208" cy="576064"/>
              </a:xfrm>
            </p:grpSpPr>
            <p:sp>
              <p:nvSpPr>
                <p:cNvPr id="10" name="Rectangle 9"/>
                <p:cNvSpPr/>
                <p:nvPr/>
              </p:nvSpPr>
              <p:spPr>
                <a:xfrm>
                  <a:off x="2123728" y="2636913"/>
                  <a:ext cx="129614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Compiler</a:t>
                  </a:r>
                </a:p>
              </p:txBody>
            </p:sp>
            <p:sp>
              <p:nvSpPr>
                <p:cNvPr id="11" name="Right Arrow 10"/>
                <p:cNvSpPr/>
                <p:nvPr/>
              </p:nvSpPr>
              <p:spPr>
                <a:xfrm>
                  <a:off x="1547664" y="2780928"/>
                  <a:ext cx="648072"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grpSp>
          <p:grpSp>
            <p:nvGrpSpPr>
              <p:cNvPr id="12" name="Group 23"/>
              <p:cNvGrpSpPr/>
              <p:nvPr/>
            </p:nvGrpSpPr>
            <p:grpSpPr>
              <a:xfrm>
                <a:off x="4932040" y="4023832"/>
                <a:ext cx="1872208" cy="432048"/>
                <a:chOff x="1547664" y="2636912"/>
                <a:chExt cx="1872208" cy="576064"/>
              </a:xfrm>
            </p:grpSpPr>
            <p:sp>
              <p:nvSpPr>
                <p:cNvPr id="13" name="Rectangle 12"/>
                <p:cNvSpPr/>
                <p:nvPr/>
              </p:nvSpPr>
              <p:spPr>
                <a:xfrm>
                  <a:off x="2123728" y="2636912"/>
                  <a:ext cx="129614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Compiler</a:t>
                  </a:r>
                </a:p>
              </p:txBody>
            </p:sp>
            <p:sp>
              <p:nvSpPr>
                <p:cNvPr id="14" name="Right Arrow 13"/>
                <p:cNvSpPr/>
                <p:nvPr/>
              </p:nvSpPr>
              <p:spPr>
                <a:xfrm>
                  <a:off x="1547664" y="2780928"/>
                  <a:ext cx="648072"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grpSp>
          <p:pic>
            <p:nvPicPr>
              <p:cNvPr id="1026" name="Picture 2" descr="Image result for windows computer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948425"/>
                <a:ext cx="1682130" cy="112528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308304" y="963132"/>
                <a:ext cx="1048527" cy="969497"/>
              </a:xfrm>
              <a:prstGeom prst="rect">
                <a:avLst/>
              </a:prstGeom>
              <a:solidFill>
                <a:schemeClr val="bg1"/>
              </a:solidFill>
              <a:effectLst>
                <a:outerShdw blurRad="38100" dist="88900" dir="2700000" algn="tl" rotWithShape="0">
                  <a:prstClr val="black">
                    <a:alpha val="80000"/>
                  </a:prstClr>
                </a:outerShdw>
              </a:effectLst>
            </p:spPr>
            <p:txBody>
              <a:bodyPr wrap="square" rtlCol="0">
                <a:spAutoFit/>
              </a:bodyPr>
              <a:lstStyle/>
              <a:p>
                <a:r>
                  <a:rPr lang="en-CA" sz="1400" dirty="0"/>
                  <a:t>Windows Executable code file: </a:t>
                </a:r>
              </a:p>
              <a:p>
                <a:r>
                  <a:rPr lang="en-CA" sz="1200" dirty="0"/>
                  <a:t>11010101110101000111010100111010101010101000</a:t>
                </a:r>
                <a:endParaRPr lang="en-CA" sz="2400" dirty="0"/>
              </a:p>
            </p:txBody>
          </p:sp>
          <p:sp>
            <p:nvSpPr>
              <p:cNvPr id="18" name="Right Arrow 17"/>
              <p:cNvSpPr/>
              <p:nvPr/>
            </p:nvSpPr>
            <p:spPr>
              <a:xfrm>
                <a:off x="1372094" y="1349051"/>
                <a:ext cx="648072" cy="27003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19" name="Right Arrow 18"/>
              <p:cNvSpPr/>
              <p:nvPr/>
            </p:nvSpPr>
            <p:spPr>
              <a:xfrm>
                <a:off x="3272467" y="1319482"/>
                <a:ext cx="648072" cy="27003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20" name="Right Arrow 19"/>
              <p:cNvSpPr/>
              <p:nvPr/>
            </p:nvSpPr>
            <p:spPr>
              <a:xfrm>
                <a:off x="6732240" y="1319482"/>
                <a:ext cx="648072" cy="27003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pic>
            <p:nvPicPr>
              <p:cNvPr id="1028" name="Picture 4" descr="Image result for apple compute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7664" y="2534965"/>
                <a:ext cx="1533910" cy="948979"/>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p:cNvSpPr/>
              <p:nvPr/>
            </p:nvSpPr>
            <p:spPr>
              <a:xfrm>
                <a:off x="1404670" y="2854581"/>
                <a:ext cx="648072" cy="27003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23" name="TextBox 22"/>
              <p:cNvSpPr txBox="1"/>
              <p:nvPr/>
            </p:nvSpPr>
            <p:spPr>
              <a:xfrm>
                <a:off x="3896164" y="2504848"/>
                <a:ext cx="1048527" cy="946413"/>
              </a:xfrm>
              <a:prstGeom prst="rect">
                <a:avLst/>
              </a:prstGeom>
              <a:solidFill>
                <a:schemeClr val="bg1"/>
              </a:solidFill>
              <a:effectLst>
                <a:outerShdw blurRad="38100" dist="88900" dir="2700000" algn="tl" rotWithShape="0">
                  <a:prstClr val="black">
                    <a:alpha val="80000"/>
                  </a:prstClr>
                </a:outerShdw>
              </a:effectLst>
            </p:spPr>
            <p:txBody>
              <a:bodyPr wrap="square" rtlCol="0">
                <a:spAutoFit/>
              </a:bodyPr>
              <a:lstStyle/>
              <a:p>
                <a:r>
                  <a:rPr lang="en-CA" sz="1400" dirty="0"/>
                  <a:t>Mac</a:t>
                </a:r>
              </a:p>
              <a:p>
                <a:r>
                  <a:rPr lang="en-CA" sz="1400" dirty="0"/>
                  <a:t>Source code file: </a:t>
                </a:r>
              </a:p>
              <a:p>
                <a:r>
                  <a:rPr lang="en-CA" sz="1200" dirty="0"/>
                  <a:t>#include &lt;</a:t>
                </a:r>
                <a:r>
                  <a:rPr lang="en-CA" sz="1200" dirty="0" err="1"/>
                  <a:t>stdio.h</a:t>
                </a:r>
                <a:r>
                  <a:rPr lang="en-CA" sz="1200" dirty="0"/>
                  <a:t>&gt; main() { for(;;) { </a:t>
                </a:r>
                <a:r>
                  <a:rPr lang="en-CA" sz="1200" dirty="0" err="1"/>
                  <a:t>printf</a:t>
                </a:r>
                <a:r>
                  <a:rPr lang="en-CA" sz="1200" dirty="0"/>
                  <a:t> ("Hello World!\n"); } } </a:t>
                </a:r>
                <a:endParaRPr lang="en-CA" sz="2400" dirty="0"/>
              </a:p>
            </p:txBody>
          </p:sp>
          <p:sp>
            <p:nvSpPr>
              <p:cNvPr id="24" name="Right Arrow 23"/>
              <p:cNvSpPr/>
              <p:nvPr/>
            </p:nvSpPr>
            <p:spPr>
              <a:xfrm>
                <a:off x="3272467" y="2807955"/>
                <a:ext cx="648072" cy="27003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pic>
            <p:nvPicPr>
              <p:cNvPr id="1030" name="Picture 6" descr="Image result for linux computer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2164" y="3866019"/>
                <a:ext cx="1375907" cy="988183"/>
              </a:xfrm>
              <a:prstGeom prst="rect">
                <a:avLst/>
              </a:prstGeom>
              <a:noFill/>
              <a:extLst>
                <a:ext uri="{909E8E84-426E-40DD-AFC4-6F175D3DCCD1}">
                  <a14:hiddenFill xmlns:a14="http://schemas.microsoft.com/office/drawing/2010/main">
                    <a:solidFill>
                      <a:srgbClr val="FFFFFF"/>
                    </a:solidFill>
                  </a14:hiddenFill>
                </a:ext>
              </a:extLst>
            </p:spPr>
          </p:pic>
          <p:sp>
            <p:nvSpPr>
              <p:cNvPr id="26" name="Right Arrow 25"/>
              <p:cNvSpPr/>
              <p:nvPr/>
            </p:nvSpPr>
            <p:spPr>
              <a:xfrm>
                <a:off x="1372094" y="4145274"/>
                <a:ext cx="648072" cy="27003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27" name="Right Arrow 26"/>
              <p:cNvSpPr/>
              <p:nvPr/>
            </p:nvSpPr>
            <p:spPr>
              <a:xfrm>
                <a:off x="3272467" y="4124247"/>
                <a:ext cx="648072" cy="27003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28" name="TextBox 27"/>
              <p:cNvSpPr txBox="1"/>
              <p:nvPr/>
            </p:nvSpPr>
            <p:spPr>
              <a:xfrm>
                <a:off x="3883513" y="3939034"/>
                <a:ext cx="1048527" cy="946413"/>
              </a:xfrm>
              <a:prstGeom prst="rect">
                <a:avLst/>
              </a:prstGeom>
              <a:solidFill>
                <a:schemeClr val="bg1"/>
              </a:solidFill>
              <a:effectLst>
                <a:outerShdw blurRad="38100" dist="88900" dir="2700000" algn="tl" rotWithShape="0">
                  <a:prstClr val="black">
                    <a:alpha val="80000"/>
                  </a:prstClr>
                </a:outerShdw>
              </a:effectLst>
            </p:spPr>
            <p:txBody>
              <a:bodyPr wrap="square" rtlCol="0">
                <a:spAutoFit/>
              </a:bodyPr>
              <a:lstStyle/>
              <a:p>
                <a:r>
                  <a:rPr lang="en-CA" sz="1400" dirty="0"/>
                  <a:t>Linux</a:t>
                </a:r>
              </a:p>
              <a:p>
                <a:r>
                  <a:rPr lang="en-CA" sz="1400" dirty="0"/>
                  <a:t>Source code file: </a:t>
                </a:r>
              </a:p>
              <a:p>
                <a:r>
                  <a:rPr lang="en-CA" sz="1200" dirty="0"/>
                  <a:t>#include &lt;</a:t>
                </a:r>
                <a:r>
                  <a:rPr lang="en-CA" sz="1200" dirty="0" err="1"/>
                  <a:t>stdio.h</a:t>
                </a:r>
                <a:r>
                  <a:rPr lang="en-CA" sz="1200" dirty="0"/>
                  <a:t>&gt; main() { for(;;) { </a:t>
                </a:r>
                <a:r>
                  <a:rPr lang="en-CA" sz="1200" dirty="0" err="1"/>
                  <a:t>printf</a:t>
                </a:r>
                <a:r>
                  <a:rPr lang="en-CA" sz="1200" dirty="0"/>
                  <a:t> ("Hello World!\n"); } } </a:t>
                </a:r>
                <a:endParaRPr lang="en-CA" sz="2400" dirty="0"/>
              </a:p>
            </p:txBody>
          </p:sp>
          <p:sp>
            <p:nvSpPr>
              <p:cNvPr id="29" name="TextBox 28"/>
              <p:cNvSpPr txBox="1"/>
              <p:nvPr/>
            </p:nvSpPr>
            <p:spPr>
              <a:xfrm>
                <a:off x="7301443" y="2454774"/>
                <a:ext cx="1048527" cy="969497"/>
              </a:xfrm>
              <a:prstGeom prst="rect">
                <a:avLst/>
              </a:prstGeom>
              <a:solidFill>
                <a:schemeClr val="bg1"/>
              </a:solidFill>
              <a:effectLst>
                <a:outerShdw blurRad="38100" dist="88900" dir="2700000" algn="tl" rotWithShape="0">
                  <a:prstClr val="black">
                    <a:alpha val="80000"/>
                  </a:prstClr>
                </a:outerShdw>
              </a:effectLst>
            </p:spPr>
            <p:txBody>
              <a:bodyPr wrap="square" rtlCol="0">
                <a:spAutoFit/>
              </a:bodyPr>
              <a:lstStyle/>
              <a:p>
                <a:r>
                  <a:rPr lang="en-CA" sz="1400" dirty="0"/>
                  <a:t>Mac </a:t>
                </a:r>
              </a:p>
              <a:p>
                <a:r>
                  <a:rPr lang="en-CA" sz="1400" dirty="0"/>
                  <a:t>Executable code file: </a:t>
                </a:r>
              </a:p>
              <a:p>
                <a:r>
                  <a:rPr lang="en-CA" sz="1200" dirty="0"/>
                  <a:t>11010100011010101000110111011100111101010101</a:t>
                </a:r>
                <a:endParaRPr lang="en-CA" sz="2400" dirty="0"/>
              </a:p>
            </p:txBody>
          </p:sp>
          <p:sp>
            <p:nvSpPr>
              <p:cNvPr id="30" name="TextBox 29"/>
              <p:cNvSpPr txBox="1"/>
              <p:nvPr/>
            </p:nvSpPr>
            <p:spPr>
              <a:xfrm>
                <a:off x="7308302" y="3939034"/>
                <a:ext cx="1048527" cy="969497"/>
              </a:xfrm>
              <a:prstGeom prst="rect">
                <a:avLst/>
              </a:prstGeom>
              <a:solidFill>
                <a:schemeClr val="bg1"/>
              </a:solidFill>
              <a:effectLst>
                <a:outerShdw blurRad="38100" dist="88900" dir="2700000" algn="tl" rotWithShape="0">
                  <a:prstClr val="black">
                    <a:alpha val="80000"/>
                  </a:prstClr>
                </a:outerShdw>
              </a:effectLst>
            </p:spPr>
            <p:txBody>
              <a:bodyPr wrap="square" rtlCol="0">
                <a:spAutoFit/>
              </a:bodyPr>
              <a:lstStyle/>
              <a:p>
                <a:r>
                  <a:rPr lang="en-CA" sz="1400" dirty="0"/>
                  <a:t>Linux Executable code file: </a:t>
                </a:r>
              </a:p>
              <a:p>
                <a:r>
                  <a:rPr lang="en-CA" sz="1200" dirty="0"/>
                  <a:t>00011010100001010101010111101000001010001111</a:t>
                </a:r>
                <a:endParaRPr lang="en-CA" sz="2400" dirty="0"/>
              </a:p>
            </p:txBody>
          </p:sp>
          <p:sp>
            <p:nvSpPr>
              <p:cNvPr id="31" name="Right Arrow 30"/>
              <p:cNvSpPr/>
              <p:nvPr/>
            </p:nvSpPr>
            <p:spPr>
              <a:xfrm>
                <a:off x="6732240" y="2753438"/>
                <a:ext cx="648072" cy="27003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32" name="Right Arrow 31"/>
              <p:cNvSpPr/>
              <p:nvPr/>
            </p:nvSpPr>
            <p:spPr>
              <a:xfrm>
                <a:off x="6703676" y="4124247"/>
                <a:ext cx="648072" cy="27003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grpSp>
        <p:sp>
          <p:nvSpPr>
            <p:cNvPr id="21" name="TextBox 20"/>
            <p:cNvSpPr txBox="1"/>
            <p:nvPr/>
          </p:nvSpPr>
          <p:spPr>
            <a:xfrm>
              <a:off x="22920" y="684692"/>
              <a:ext cx="1381750" cy="500233"/>
            </a:xfrm>
            <a:prstGeom prst="rect">
              <a:avLst/>
            </a:prstGeom>
            <a:noFill/>
          </p:spPr>
          <p:txBody>
            <a:bodyPr wrap="square" rtlCol="0">
              <a:spAutoFit/>
            </a:bodyPr>
            <a:lstStyle/>
            <a:p>
              <a:r>
                <a:rPr lang="en-US" sz="1867" b="1" dirty="0">
                  <a:solidFill>
                    <a:schemeClr val="bg1"/>
                  </a:solidFill>
                </a:rPr>
                <a:t>Windows Programmer</a:t>
              </a:r>
              <a:endParaRPr lang="en-CA" sz="1867" b="1" dirty="0">
                <a:solidFill>
                  <a:schemeClr val="bg1"/>
                </a:solidFill>
              </a:endParaRPr>
            </a:p>
          </p:txBody>
        </p:sp>
        <p:sp>
          <p:nvSpPr>
            <p:cNvPr id="35" name="TextBox 34"/>
            <p:cNvSpPr txBox="1"/>
            <p:nvPr/>
          </p:nvSpPr>
          <p:spPr>
            <a:xfrm>
              <a:off x="-9695" y="2175283"/>
              <a:ext cx="1381750" cy="500233"/>
            </a:xfrm>
            <a:prstGeom prst="rect">
              <a:avLst/>
            </a:prstGeom>
            <a:noFill/>
          </p:spPr>
          <p:txBody>
            <a:bodyPr wrap="square" rtlCol="0">
              <a:spAutoFit/>
            </a:bodyPr>
            <a:lstStyle/>
            <a:p>
              <a:r>
                <a:rPr lang="en-US" sz="1867" b="1" dirty="0">
                  <a:solidFill>
                    <a:schemeClr val="bg1"/>
                  </a:solidFill>
                </a:rPr>
                <a:t>Mac Programmer</a:t>
              </a:r>
              <a:endParaRPr lang="en-CA" sz="1867" b="1" dirty="0">
                <a:solidFill>
                  <a:schemeClr val="bg1"/>
                </a:solidFill>
              </a:endParaRPr>
            </a:p>
          </p:txBody>
        </p:sp>
        <p:sp>
          <p:nvSpPr>
            <p:cNvPr id="36" name="TextBox 35"/>
            <p:cNvSpPr txBox="1"/>
            <p:nvPr/>
          </p:nvSpPr>
          <p:spPr>
            <a:xfrm>
              <a:off x="44576" y="3579524"/>
              <a:ext cx="1381750" cy="500233"/>
            </a:xfrm>
            <a:prstGeom prst="rect">
              <a:avLst/>
            </a:prstGeom>
            <a:noFill/>
          </p:spPr>
          <p:txBody>
            <a:bodyPr wrap="square" rtlCol="0">
              <a:spAutoFit/>
            </a:bodyPr>
            <a:lstStyle/>
            <a:p>
              <a:r>
                <a:rPr lang="en-US" sz="1867" b="1" dirty="0">
                  <a:solidFill>
                    <a:schemeClr val="bg1"/>
                  </a:solidFill>
                </a:rPr>
                <a:t>Linux Programmer</a:t>
              </a:r>
              <a:endParaRPr lang="en-CA" sz="1867" b="1" dirty="0">
                <a:solidFill>
                  <a:schemeClr val="bg1"/>
                </a:solidFill>
              </a:endParaRPr>
            </a:p>
          </p:txBody>
        </p:sp>
      </p:grpSp>
      <p:sp>
        <p:nvSpPr>
          <p:cNvPr id="40" name="TextBox 39"/>
          <p:cNvSpPr txBox="1"/>
          <p:nvPr/>
        </p:nvSpPr>
        <p:spPr>
          <a:xfrm>
            <a:off x="2292395" y="1170038"/>
            <a:ext cx="7547259" cy="5980996"/>
          </a:xfrm>
          <a:prstGeom prst="rect">
            <a:avLst/>
          </a:prstGeom>
          <a:noFill/>
        </p:spPr>
        <p:txBody>
          <a:bodyPr wrap="none" rtlCol="0">
            <a:spAutoFit/>
            <a:scene3d>
              <a:camera prst="orthographicFront"/>
              <a:lightRig rig="threePt" dir="t"/>
            </a:scene3d>
            <a:sp3d extrusionH="57150">
              <a:bevelT w="38100" h="38100"/>
            </a:sp3d>
          </a:bodyPr>
          <a:lstStyle/>
          <a:p>
            <a:r>
              <a:rPr lang="en-US" sz="38266" dirty="0">
                <a:solidFill>
                  <a:srgbClr val="00FF00"/>
                </a:solidFill>
                <a:effectLst>
                  <a:glow rad="101600">
                    <a:schemeClr val="tx1">
                      <a:alpha val="60000"/>
                    </a:schemeClr>
                  </a:glow>
                </a:effectLst>
              </a:rPr>
              <a:t>$$$</a:t>
            </a:r>
            <a:endParaRPr lang="en-CA" sz="38266" dirty="0">
              <a:solidFill>
                <a:srgbClr val="00FF00"/>
              </a:solidFill>
              <a:effectLst>
                <a:glow rad="101600">
                  <a:schemeClr val="tx1">
                    <a:alpha val="60000"/>
                  </a:schemeClr>
                </a:glow>
              </a:effectLst>
            </a:endParaRPr>
          </a:p>
        </p:txBody>
      </p:sp>
    </p:spTree>
    <p:extLst>
      <p:ext uri="{BB962C8B-B14F-4D97-AF65-F5344CB8AC3E}">
        <p14:creationId xmlns:p14="http://schemas.microsoft.com/office/powerpoint/2010/main" val="257824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2000"/>
                                        <p:tgtEl>
                                          <p:spTgt spid="40"/>
                                        </p:tgtEl>
                                      </p:cBhvr>
                                    </p:animEffect>
                                    <p:anim calcmode="lin" valueType="num">
                                      <p:cBhvr>
                                        <p:cTn id="14" dur="2000" fill="hold"/>
                                        <p:tgtEl>
                                          <p:spTgt spid="40"/>
                                        </p:tgtEl>
                                        <p:attrNameLst>
                                          <p:attrName>ppt_w</p:attrName>
                                        </p:attrNameLst>
                                      </p:cBhvr>
                                      <p:tavLst>
                                        <p:tav tm="0" fmla="#ppt_w*sin(2.5*pi*$)">
                                          <p:val>
                                            <p:fltVal val="0"/>
                                          </p:val>
                                        </p:tav>
                                        <p:tav tm="100000">
                                          <p:val>
                                            <p:fltVal val="1"/>
                                          </p:val>
                                        </p:tav>
                                      </p:tavLst>
                                    </p:anim>
                                    <p:anim calcmode="lin" valueType="num">
                                      <p:cBhvr>
                                        <p:cTn id="15" dur="2000" fill="hold"/>
                                        <p:tgtEl>
                                          <p:spTgt spid="4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965" y="1913988"/>
            <a:ext cx="1912636" cy="2396699"/>
          </a:xfrm>
          <a:prstGeom prst="rect">
            <a:avLst/>
          </a:prstGeom>
          <a:noFill/>
          <a:ln>
            <a:noFill/>
          </a:ln>
          <a:effectLst>
            <a:outerShdw blurRad="50800" dist="1524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4"/>
          <p:cNvSpPr txBox="1">
            <a:spLocks/>
          </p:cNvSpPr>
          <p:nvPr/>
        </p:nvSpPr>
        <p:spPr>
          <a:xfrm>
            <a:off x="1007435" y="1652144"/>
            <a:ext cx="10561173" cy="4525963"/>
          </a:xfrm>
          <a:prstGeom prst="rect">
            <a:avLst/>
          </a:prstGeom>
        </p:spPr>
        <p:txBody>
          <a:bodyPr/>
          <a:lstStyle/>
          <a:p>
            <a:pPr marL="457189" indent="-457189" defTabSz="1219170">
              <a:spcBef>
                <a:spcPct val="20000"/>
              </a:spcBef>
              <a:defRPr/>
            </a:pPr>
            <a:endParaRPr lang="en-CA" sz="3733" b="1" i="1" dirty="0">
              <a:solidFill>
                <a:srgbClr val="FF00FF"/>
              </a:solidFill>
              <a:effectLst>
                <a:outerShdw blurRad="38100" dist="38100" dir="2700000" algn="tl">
                  <a:srgbClr val="000000">
                    <a:alpha val="43137"/>
                  </a:srgbClr>
                </a:outerShdw>
              </a:effectLst>
              <a:latin typeface="Times New Roman" pitchFamily="18" charset="0"/>
              <a:cs typeface="Times New Roman" pitchFamily="18" charset="0"/>
            </a:endParaRPr>
          </a:p>
          <a:p>
            <a:pPr marL="457189" indent="-457189" defTabSz="1219170">
              <a:spcBef>
                <a:spcPct val="20000"/>
              </a:spcBef>
              <a:buFont typeface="Arial" pitchFamily="34" charset="0"/>
              <a:buChar char="•"/>
              <a:defRPr/>
            </a:pPr>
            <a:endParaRPr lang="en-CA" sz="3733"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Rectangle 8"/>
          <p:cNvSpPr/>
          <p:nvPr/>
        </p:nvSpPr>
        <p:spPr>
          <a:xfrm>
            <a:off x="9553534" y="4172424"/>
            <a:ext cx="2015073" cy="720080"/>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effectLst>
                  <a:outerShdw blurRad="38100" dist="38100" dir="2700000" algn="tl">
                    <a:srgbClr val="000000">
                      <a:alpha val="43137"/>
                    </a:srgbClr>
                  </a:outerShdw>
                </a:effectLst>
              </a:rPr>
              <a:t>Application </a:t>
            </a:r>
            <a:r>
              <a:rPr lang="en-CA" sz="2133" b="1" dirty="0" err="1">
                <a:effectLst>
                  <a:outerShdw blurRad="38100" dist="38100" dir="2700000" algn="tl">
                    <a:srgbClr val="000000">
                      <a:alpha val="43137"/>
                    </a:srgbClr>
                  </a:outerShdw>
                </a:effectLst>
              </a:rPr>
              <a:t>Bytecode</a:t>
            </a:r>
            <a:endParaRPr lang="en-CA" sz="2133" b="1" dirty="0">
              <a:effectLst>
                <a:outerShdw blurRad="38100" dist="38100" dir="2700000" algn="tl">
                  <a:srgbClr val="000000">
                    <a:alpha val="43137"/>
                  </a:srgbClr>
                </a:outerShdw>
              </a:effectLst>
            </a:endParaRPr>
          </a:p>
        </p:txBody>
      </p:sp>
      <p:grpSp>
        <p:nvGrpSpPr>
          <p:cNvPr id="2" name="Group 19"/>
          <p:cNvGrpSpPr/>
          <p:nvPr/>
        </p:nvGrpSpPr>
        <p:grpSpPr>
          <a:xfrm>
            <a:off x="2495600" y="2208752"/>
            <a:ext cx="3216357" cy="576064"/>
            <a:chOff x="1395704" y="2684049"/>
            <a:chExt cx="2412268" cy="576064"/>
          </a:xfrm>
        </p:grpSpPr>
        <p:sp>
          <p:nvSpPr>
            <p:cNvPr id="6" name="Rectangle 5"/>
            <p:cNvSpPr/>
            <p:nvPr/>
          </p:nvSpPr>
          <p:spPr>
            <a:xfrm>
              <a:off x="2511828" y="2684049"/>
              <a:ext cx="1296144" cy="576064"/>
            </a:xfrm>
            <a:prstGeom prst="rect">
              <a:avLst/>
            </a:prstGeom>
            <a:solidFill>
              <a:srgbClr val="0000CC"/>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Compiler</a:t>
              </a:r>
            </a:p>
          </p:txBody>
        </p:sp>
        <p:sp>
          <p:nvSpPr>
            <p:cNvPr id="13" name="Right Arrow 12"/>
            <p:cNvSpPr/>
            <p:nvPr/>
          </p:nvSpPr>
          <p:spPr>
            <a:xfrm>
              <a:off x="1395704" y="2780928"/>
              <a:ext cx="1116124" cy="360040"/>
            </a:xfrm>
            <a:prstGeom prst="rightArrow">
              <a:avLst/>
            </a:prstGeom>
            <a:solidFill>
              <a:srgbClr val="FF0000"/>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grpSp>
      <p:sp>
        <p:nvSpPr>
          <p:cNvPr id="10" name="Flowchart: Magnetic Disk 9"/>
          <p:cNvSpPr/>
          <p:nvPr/>
        </p:nvSpPr>
        <p:spPr>
          <a:xfrm>
            <a:off x="6959540" y="2252869"/>
            <a:ext cx="2400267" cy="504056"/>
          </a:xfrm>
          <a:prstGeom prst="flowChartMagneticDisk">
            <a:avLst/>
          </a:prstGeom>
          <a:solidFill>
            <a:srgbClr val="0000CC"/>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err="1">
                <a:effectLst>
                  <a:outerShdw blurRad="38100" dist="38100" dir="2700000" algn="tl">
                    <a:srgbClr val="000000">
                      <a:alpha val="43137"/>
                    </a:srgbClr>
                  </a:outerShdw>
                </a:effectLst>
              </a:rPr>
              <a:t>Bytecode</a:t>
            </a:r>
            <a:endParaRPr lang="en-CA" sz="2400" b="1" dirty="0">
              <a:effectLst>
                <a:outerShdw blurRad="38100" dist="38100" dir="2700000" algn="tl">
                  <a:srgbClr val="000000">
                    <a:alpha val="43137"/>
                  </a:srgbClr>
                </a:outerShdw>
              </a:effectLst>
            </a:endParaRPr>
          </a:p>
        </p:txBody>
      </p:sp>
      <p:sp>
        <p:nvSpPr>
          <p:cNvPr id="14" name="Right Arrow 13"/>
          <p:cNvSpPr/>
          <p:nvPr/>
        </p:nvSpPr>
        <p:spPr>
          <a:xfrm>
            <a:off x="5711958" y="2269627"/>
            <a:ext cx="1236389" cy="360040"/>
          </a:xfrm>
          <a:prstGeom prst="rightArrow">
            <a:avLst/>
          </a:prstGeom>
          <a:solidFill>
            <a:srgbClr val="FF0000"/>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4" name="Rectangle 23"/>
          <p:cNvSpPr/>
          <p:nvPr/>
        </p:nvSpPr>
        <p:spPr>
          <a:xfrm>
            <a:off x="9553534" y="4892503"/>
            <a:ext cx="2015073" cy="504056"/>
          </a:xfrm>
          <a:prstGeom prst="rect">
            <a:avLst/>
          </a:prstGeom>
          <a:gradFill>
            <a:gsLst>
              <a:gs pos="0">
                <a:srgbClr val="000082"/>
              </a:gs>
              <a:gs pos="30000">
                <a:srgbClr val="66008F"/>
              </a:gs>
              <a:gs pos="64999">
                <a:srgbClr val="BA0066"/>
              </a:gs>
              <a:gs pos="89999">
                <a:srgbClr val="FF0000"/>
              </a:gs>
              <a:gs pos="100000">
                <a:srgbClr val="FF8200"/>
              </a:gs>
            </a:gsLst>
            <a:lin ang="5400000" scaled="0"/>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dirty="0"/>
              <a:t>JVM</a:t>
            </a:r>
          </a:p>
        </p:txBody>
      </p:sp>
      <p:sp>
        <p:nvSpPr>
          <p:cNvPr id="30" name="TextBox 29"/>
          <p:cNvSpPr txBox="1"/>
          <p:nvPr/>
        </p:nvSpPr>
        <p:spPr>
          <a:xfrm>
            <a:off x="6288021" y="644691"/>
            <a:ext cx="1824203" cy="1569660"/>
          </a:xfrm>
          <a:prstGeom prst="rect">
            <a:avLst/>
          </a:prstGeom>
          <a:solidFill>
            <a:schemeClr val="bg1"/>
          </a:solidFill>
          <a:effectLst>
            <a:outerShdw blurRad="50800" dist="63500" dir="2700000" algn="tl" rotWithShape="0">
              <a:prstClr val="black"/>
            </a:outerShdw>
          </a:effectLst>
        </p:spPr>
        <p:txBody>
          <a:bodyPr wrap="square" rtlCol="0">
            <a:spAutoFit/>
          </a:bodyPr>
          <a:lstStyle/>
          <a:p>
            <a:r>
              <a:rPr lang="en-CA" sz="1600" dirty="0"/>
              <a:t>0: iconst_2 1: istore_1 2: iload_1 3: </a:t>
            </a:r>
            <a:r>
              <a:rPr lang="en-CA" sz="1600" dirty="0" err="1"/>
              <a:t>sipush</a:t>
            </a:r>
            <a:r>
              <a:rPr lang="en-CA" sz="1600" dirty="0"/>
              <a:t> 1000 6: </a:t>
            </a:r>
            <a:r>
              <a:rPr lang="en-CA" sz="1600" dirty="0" err="1"/>
              <a:t>if_icmpge</a:t>
            </a:r>
            <a:r>
              <a:rPr lang="en-CA" sz="1600" dirty="0"/>
              <a:t> 44 9: iconst_2 10: istore_2 </a:t>
            </a:r>
          </a:p>
        </p:txBody>
      </p:sp>
      <p:sp>
        <p:nvSpPr>
          <p:cNvPr id="32" name="Title 1"/>
          <p:cNvSpPr txBox="1">
            <a:spLocks/>
          </p:cNvSpPr>
          <p:nvPr/>
        </p:nvSpPr>
        <p:spPr>
          <a:xfrm>
            <a:off x="803188" y="-219405"/>
            <a:ext cx="10972800" cy="1143000"/>
          </a:xfrm>
          <a:prstGeom prst="rect">
            <a:avLst/>
          </a:prstGeom>
          <a:effectLst>
            <a:outerShdw blurRad="50800" dist="50800" dir="2700000" algn="ctr" rotWithShape="0">
              <a:schemeClr val="tx1"/>
            </a:outerShdw>
          </a:effectLst>
        </p:spPr>
        <p:txBody>
          <a:bodyPr vert="horz" lIns="121920" tIns="60960" rIns="121920" bIns="60960" rtlCol="0" anchor="ct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p>
            <a:pPr algn="ctr" defTabSz="1219170">
              <a:spcBef>
                <a:spcPct val="0"/>
              </a:spcBef>
              <a:defRPr/>
            </a:pPr>
            <a:r>
              <a:rPr lang="en-CA" sz="3600" b="1" cap="small" dirty="0">
                <a:ln/>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rPr>
              <a:t>Java:  The best of both worlds</a:t>
            </a:r>
          </a:p>
        </p:txBody>
      </p:sp>
      <p:grpSp>
        <p:nvGrpSpPr>
          <p:cNvPr id="34" name="Group 33"/>
          <p:cNvGrpSpPr/>
          <p:nvPr/>
        </p:nvGrpSpPr>
        <p:grpSpPr>
          <a:xfrm>
            <a:off x="527795" y="5169192"/>
            <a:ext cx="4423560" cy="1217607"/>
            <a:chOff x="3599892" y="3249121"/>
            <a:chExt cx="3317670" cy="1217608"/>
          </a:xfrm>
        </p:grpSpPr>
        <p:sp>
          <p:nvSpPr>
            <p:cNvPr id="28" name="TextBox 27"/>
            <p:cNvSpPr txBox="1"/>
            <p:nvPr/>
          </p:nvSpPr>
          <p:spPr>
            <a:xfrm>
              <a:off x="3599892" y="4005064"/>
              <a:ext cx="2278989" cy="461665"/>
            </a:xfrm>
            <a:prstGeom prst="rect">
              <a:avLst/>
            </a:prstGeom>
            <a:noFill/>
          </p:spPr>
          <p:txBody>
            <a:bodyPr wrap="none" rtlCol="0">
              <a:spAutoFit/>
            </a:bodyPr>
            <a:lstStyle/>
            <a:p>
              <a:r>
                <a:rPr lang="en-CA" sz="2400" b="1" dirty="0">
                  <a:solidFill>
                    <a:srgbClr val="00FF00"/>
                  </a:solidFill>
                  <a:effectLst>
                    <a:outerShdw blurRad="38100" dist="38100" dir="2700000" algn="tl">
                      <a:srgbClr val="000000">
                        <a:alpha val="43137"/>
                      </a:srgbClr>
                    </a:outerShdw>
                  </a:effectLst>
                </a:rPr>
                <a:t>Java Virtual Machine</a:t>
              </a:r>
            </a:p>
          </p:txBody>
        </p:sp>
        <p:cxnSp>
          <p:nvCxnSpPr>
            <p:cNvPr id="33" name="Straight Arrow Connector 32"/>
            <p:cNvCxnSpPr>
              <a:endCxn id="53" idx="1"/>
            </p:cNvCxnSpPr>
            <p:nvPr/>
          </p:nvCxnSpPr>
          <p:spPr>
            <a:xfrm flipV="1">
              <a:off x="5940152" y="3249121"/>
              <a:ext cx="977410" cy="1043977"/>
            </a:xfrm>
            <a:prstGeom prst="straightConnector1">
              <a:avLst/>
            </a:prstGeom>
            <a:ln w="53975">
              <a:solidFill>
                <a:srgbClr val="00FF00"/>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24591" y="3721793"/>
            <a:ext cx="3769627" cy="1512168"/>
            <a:chOff x="395536" y="1412776"/>
            <a:chExt cx="2827220" cy="1512168"/>
          </a:xfrm>
        </p:grpSpPr>
        <p:pic>
          <p:nvPicPr>
            <p:cNvPr id="35" name="Picture 2" descr="http://dbestwebdeveloper.com/pinoy-website-developer/wp-content/uploads/2010/07/12282598707YbD6m.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5536" y="1412776"/>
              <a:ext cx="1358234" cy="1512168"/>
            </a:xfrm>
            <a:prstGeom prst="rect">
              <a:avLst/>
            </a:prstGeom>
            <a:noFill/>
          </p:spPr>
        </p:pic>
        <p:cxnSp>
          <p:nvCxnSpPr>
            <p:cNvPr id="36" name="Straight Arrow Connector 35"/>
            <p:cNvCxnSpPr>
              <a:stCxn id="37" idx="1"/>
            </p:cNvCxnSpPr>
            <p:nvPr/>
          </p:nvCxnSpPr>
          <p:spPr>
            <a:xfrm flipH="1" flipV="1">
              <a:off x="979484" y="2001669"/>
              <a:ext cx="828557" cy="231051"/>
            </a:xfrm>
            <a:prstGeom prst="straightConnector1">
              <a:avLst/>
            </a:prstGeom>
            <a:ln w="38100">
              <a:solidFill>
                <a:srgbClr val="00FF00"/>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808041" y="2001887"/>
              <a:ext cx="1414715" cy="461665"/>
            </a:xfrm>
            <a:prstGeom prst="rect">
              <a:avLst/>
            </a:prstGeom>
            <a:noFill/>
          </p:spPr>
          <p:txBody>
            <a:bodyPr wrap="none" rtlCol="0">
              <a:spAutoFit/>
            </a:bodyPr>
            <a:lstStyle/>
            <a:p>
              <a:r>
                <a:rPr lang="en-CA" sz="2400" b="1" dirty="0">
                  <a:solidFill>
                    <a:srgbClr val="00FF00"/>
                  </a:solidFill>
                  <a:effectLst>
                    <a:outerShdw blurRad="38100" dist="38100" dir="2700000" algn="tl">
                      <a:srgbClr val="000000">
                        <a:alpha val="43137"/>
                      </a:srgbClr>
                    </a:outerShdw>
                  </a:effectLst>
                </a:rPr>
                <a:t>Programmer</a:t>
              </a:r>
            </a:p>
          </p:txBody>
        </p:sp>
      </p:grpSp>
      <p:sp>
        <p:nvSpPr>
          <p:cNvPr id="12" name="TextBox 11"/>
          <p:cNvSpPr txBox="1"/>
          <p:nvPr/>
        </p:nvSpPr>
        <p:spPr>
          <a:xfrm>
            <a:off x="10561071" y="1881231"/>
            <a:ext cx="2103781" cy="1200329"/>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rPr>
              <a:t>Bytecode stored in a .class file</a:t>
            </a:r>
          </a:p>
        </p:txBody>
      </p:sp>
      <p:cxnSp>
        <p:nvCxnSpPr>
          <p:cNvPr id="38" name="Straight Arrow Connector 37"/>
          <p:cNvCxnSpPr>
            <a:stCxn id="12" idx="2"/>
          </p:cNvCxnSpPr>
          <p:nvPr/>
        </p:nvCxnSpPr>
        <p:spPr>
          <a:xfrm flipH="1">
            <a:off x="11184567" y="3081560"/>
            <a:ext cx="428395" cy="1074832"/>
          </a:xfrm>
          <a:prstGeom prst="straightConnector1">
            <a:avLst/>
          </a:prstGeom>
          <a:ln w="53975">
            <a:solidFill>
              <a:schemeClr val="bg1"/>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7920203" y="1106612"/>
            <a:ext cx="1932568" cy="492442"/>
            <a:chOff x="4486122" y="4241008"/>
            <a:chExt cx="1449426" cy="492443"/>
          </a:xfrm>
        </p:grpSpPr>
        <p:sp>
          <p:nvSpPr>
            <p:cNvPr id="45" name="TextBox 44"/>
            <p:cNvSpPr txBox="1"/>
            <p:nvPr/>
          </p:nvSpPr>
          <p:spPr>
            <a:xfrm>
              <a:off x="4900168" y="4241008"/>
              <a:ext cx="1035380" cy="461666"/>
            </a:xfrm>
            <a:prstGeom prst="rect">
              <a:avLst/>
            </a:prstGeom>
            <a:noFill/>
          </p:spPr>
          <p:txBody>
            <a:bodyPr wrap="none" rtlCol="0">
              <a:spAutoFit/>
            </a:bodyPr>
            <a:lstStyle/>
            <a:p>
              <a:r>
                <a:rPr lang="en-CA" sz="2400" b="1" dirty="0" err="1">
                  <a:solidFill>
                    <a:srgbClr val="00FF00"/>
                  </a:solidFill>
                  <a:effectLst>
                    <a:outerShdw blurRad="38100" dist="38100" dir="2700000" algn="tl">
                      <a:srgbClr val="000000">
                        <a:alpha val="43137"/>
                      </a:srgbClr>
                    </a:outerShdw>
                  </a:effectLst>
                </a:rPr>
                <a:t>Bytecode</a:t>
              </a:r>
              <a:endParaRPr lang="en-CA" sz="2400" b="1" dirty="0">
                <a:solidFill>
                  <a:srgbClr val="00FF00"/>
                </a:solidFill>
                <a:effectLst>
                  <a:outerShdw blurRad="38100" dist="38100" dir="2700000" algn="tl">
                    <a:srgbClr val="000000">
                      <a:alpha val="43137"/>
                    </a:srgbClr>
                  </a:outerShdw>
                </a:effectLst>
              </a:endParaRPr>
            </a:p>
          </p:txBody>
        </p:sp>
        <p:cxnSp>
          <p:nvCxnSpPr>
            <p:cNvPr id="46" name="Straight Arrow Connector 45"/>
            <p:cNvCxnSpPr/>
            <p:nvPr/>
          </p:nvCxnSpPr>
          <p:spPr>
            <a:xfrm flipH="1">
              <a:off x="4486122" y="4497507"/>
              <a:ext cx="432048" cy="235944"/>
            </a:xfrm>
            <a:prstGeom prst="straightConnector1">
              <a:avLst/>
            </a:prstGeom>
            <a:ln w="53975">
              <a:solidFill>
                <a:srgbClr val="00FF00"/>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9546051" y="5445934"/>
            <a:ext cx="2046559" cy="684207"/>
          </a:xfrm>
          <a:prstGeom prst="rect">
            <a:avLst/>
          </a:prstGeom>
          <a:solidFill>
            <a:srgbClr val="0000FF"/>
          </a:solidFill>
          <a:ln>
            <a:solidFill>
              <a:schemeClr val="tx1"/>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effectLst>
                  <a:outerShdw blurRad="38100" dist="38100" dir="2700000" algn="tl">
                    <a:srgbClr val="000000">
                      <a:alpha val="43137"/>
                    </a:srgbClr>
                  </a:outerShdw>
                </a:effectLst>
              </a:rPr>
              <a:t>Windows OS</a:t>
            </a:r>
          </a:p>
        </p:txBody>
      </p:sp>
      <p:sp>
        <p:nvSpPr>
          <p:cNvPr id="49" name="Rectangle 48"/>
          <p:cNvSpPr/>
          <p:nvPr/>
        </p:nvSpPr>
        <p:spPr>
          <a:xfrm>
            <a:off x="9552383" y="6137446"/>
            <a:ext cx="2046559" cy="555917"/>
          </a:xfrm>
          <a:prstGeom prst="rect">
            <a:avLst/>
          </a:prstGeom>
          <a:solidFill>
            <a:schemeClr val="tx1">
              <a:lumMod val="65000"/>
              <a:lumOff val="35000"/>
            </a:schemeClr>
          </a:solidFill>
          <a:ln>
            <a:solidFill>
              <a:schemeClr val="tx1"/>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67" b="1" dirty="0">
                <a:effectLst>
                  <a:outerShdw blurRad="38100" dist="38100" dir="2700000" algn="tl">
                    <a:srgbClr val="000000">
                      <a:alpha val="43137"/>
                    </a:srgbClr>
                  </a:outerShdw>
                </a:effectLst>
              </a:rPr>
              <a:t>Computer Hardware</a:t>
            </a:r>
          </a:p>
        </p:txBody>
      </p:sp>
      <p:sp>
        <p:nvSpPr>
          <p:cNvPr id="31" name="TextBox 30"/>
          <p:cNvSpPr txBox="1"/>
          <p:nvPr/>
        </p:nvSpPr>
        <p:spPr>
          <a:xfrm>
            <a:off x="10023939" y="5295594"/>
            <a:ext cx="1103445" cy="461665"/>
          </a:xfrm>
          <a:prstGeom prst="rect">
            <a:avLst/>
          </a:prstGeom>
          <a:solidFill>
            <a:schemeClr val="bg1"/>
          </a:solidFill>
          <a:ln>
            <a:solidFill>
              <a:schemeClr val="tx1"/>
            </a:solidFill>
          </a:ln>
          <a:effectLst>
            <a:outerShdw blurRad="50800" dist="50800" dir="2700000" algn="ctr" rotWithShape="0">
              <a:schemeClr val="tx1"/>
            </a:outerShdw>
          </a:effectLst>
        </p:spPr>
        <p:txBody>
          <a:bodyPr wrap="square" rtlCol="0">
            <a:spAutoFit/>
          </a:bodyPr>
          <a:lstStyle/>
          <a:p>
            <a:r>
              <a:rPr lang="en-CA" sz="2400" dirty="0"/>
              <a:t>10101</a:t>
            </a:r>
          </a:p>
        </p:txBody>
      </p:sp>
      <p:sp>
        <p:nvSpPr>
          <p:cNvPr id="50" name="TextBox 49"/>
          <p:cNvSpPr txBox="1"/>
          <p:nvPr/>
        </p:nvSpPr>
        <p:spPr>
          <a:xfrm>
            <a:off x="376887" y="1123757"/>
            <a:ext cx="4701993"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Source code is stored in a .java file</a:t>
            </a:r>
          </a:p>
        </p:txBody>
      </p:sp>
      <p:cxnSp>
        <p:nvCxnSpPr>
          <p:cNvPr id="51" name="Straight Arrow Connector 50"/>
          <p:cNvCxnSpPr/>
          <p:nvPr/>
        </p:nvCxnSpPr>
        <p:spPr>
          <a:xfrm>
            <a:off x="582965" y="1547004"/>
            <a:ext cx="424471" cy="334227"/>
          </a:xfrm>
          <a:prstGeom prst="straightConnector1">
            <a:avLst/>
          </a:prstGeom>
          <a:ln w="53975">
            <a:solidFill>
              <a:schemeClr val="bg1"/>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255612" y="4173972"/>
            <a:ext cx="2015073" cy="720080"/>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effectLst>
                  <a:outerShdw blurRad="38100" dist="38100" dir="2700000" algn="tl">
                    <a:srgbClr val="000000">
                      <a:alpha val="43137"/>
                    </a:srgbClr>
                  </a:outerShdw>
                </a:effectLst>
              </a:rPr>
              <a:t>Application </a:t>
            </a:r>
            <a:r>
              <a:rPr lang="en-CA" sz="2133" b="1" dirty="0" err="1">
                <a:effectLst>
                  <a:outerShdw blurRad="38100" dist="38100" dir="2700000" algn="tl">
                    <a:srgbClr val="000000">
                      <a:alpha val="43137"/>
                    </a:srgbClr>
                  </a:outerShdw>
                </a:effectLst>
              </a:rPr>
              <a:t>Bytecode</a:t>
            </a:r>
            <a:endParaRPr lang="en-CA" sz="2133" b="1" dirty="0">
              <a:effectLst>
                <a:outerShdw blurRad="38100" dist="38100" dir="2700000" algn="tl">
                  <a:srgbClr val="000000">
                    <a:alpha val="43137"/>
                  </a:srgbClr>
                </a:outerShdw>
              </a:effectLst>
            </a:endParaRPr>
          </a:p>
        </p:txBody>
      </p:sp>
      <p:sp>
        <p:nvSpPr>
          <p:cNvPr id="40" name="Rectangle 39"/>
          <p:cNvSpPr/>
          <p:nvPr/>
        </p:nvSpPr>
        <p:spPr>
          <a:xfrm>
            <a:off x="7255612" y="4917164"/>
            <a:ext cx="2015073" cy="504056"/>
          </a:xfrm>
          <a:prstGeom prst="rect">
            <a:avLst/>
          </a:prstGeom>
          <a:gradFill>
            <a:gsLst>
              <a:gs pos="0">
                <a:srgbClr val="000082"/>
              </a:gs>
              <a:gs pos="30000">
                <a:srgbClr val="66008F"/>
              </a:gs>
              <a:gs pos="64999">
                <a:srgbClr val="BA0066"/>
              </a:gs>
              <a:gs pos="89999">
                <a:srgbClr val="FF0000"/>
              </a:gs>
              <a:gs pos="100000">
                <a:srgbClr val="FF8200"/>
              </a:gs>
            </a:gsLst>
            <a:lin ang="5400000" scaled="0"/>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dirty="0"/>
              <a:t>JVM</a:t>
            </a:r>
          </a:p>
        </p:txBody>
      </p:sp>
      <p:sp>
        <p:nvSpPr>
          <p:cNvPr id="41" name="Rectangle 40"/>
          <p:cNvSpPr/>
          <p:nvPr/>
        </p:nvSpPr>
        <p:spPr>
          <a:xfrm>
            <a:off x="7248129" y="5470595"/>
            <a:ext cx="2046559" cy="684207"/>
          </a:xfrm>
          <a:prstGeom prst="rect">
            <a:avLst/>
          </a:prstGeom>
          <a:solidFill>
            <a:srgbClr val="FFC000"/>
          </a:solidFill>
          <a:ln>
            <a:solidFill>
              <a:schemeClr val="tx1"/>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effectLst>
                  <a:outerShdw blurRad="38100" dist="38100" dir="2700000" algn="tl">
                    <a:srgbClr val="000000">
                      <a:alpha val="43137"/>
                    </a:srgbClr>
                  </a:outerShdw>
                </a:effectLst>
              </a:rPr>
              <a:t>Mac OS</a:t>
            </a:r>
          </a:p>
        </p:txBody>
      </p:sp>
      <p:sp>
        <p:nvSpPr>
          <p:cNvPr id="42" name="Rectangle 41"/>
          <p:cNvSpPr/>
          <p:nvPr/>
        </p:nvSpPr>
        <p:spPr>
          <a:xfrm>
            <a:off x="7254461" y="6162107"/>
            <a:ext cx="2046559" cy="555917"/>
          </a:xfrm>
          <a:prstGeom prst="rect">
            <a:avLst/>
          </a:prstGeom>
          <a:solidFill>
            <a:schemeClr val="tx1">
              <a:lumMod val="65000"/>
              <a:lumOff val="35000"/>
            </a:schemeClr>
          </a:solidFill>
          <a:ln>
            <a:solidFill>
              <a:schemeClr val="tx1"/>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67" b="1" dirty="0">
                <a:effectLst>
                  <a:outerShdw blurRad="38100" dist="38100" dir="2700000" algn="tl">
                    <a:srgbClr val="000000">
                      <a:alpha val="43137"/>
                    </a:srgbClr>
                  </a:outerShdw>
                </a:effectLst>
              </a:rPr>
              <a:t>Computer Hardware</a:t>
            </a:r>
          </a:p>
        </p:txBody>
      </p:sp>
      <p:sp>
        <p:nvSpPr>
          <p:cNvPr id="43" name="TextBox 42"/>
          <p:cNvSpPr txBox="1"/>
          <p:nvPr/>
        </p:nvSpPr>
        <p:spPr>
          <a:xfrm>
            <a:off x="7711424" y="5301977"/>
            <a:ext cx="1103445" cy="461665"/>
          </a:xfrm>
          <a:prstGeom prst="rect">
            <a:avLst/>
          </a:prstGeom>
          <a:solidFill>
            <a:schemeClr val="bg1"/>
          </a:solidFill>
          <a:ln>
            <a:solidFill>
              <a:schemeClr val="tx1"/>
            </a:solidFill>
          </a:ln>
          <a:effectLst>
            <a:outerShdw blurRad="50800" dist="50800" dir="2700000" algn="ctr" rotWithShape="0">
              <a:schemeClr val="tx1"/>
            </a:outerShdw>
          </a:effectLst>
        </p:spPr>
        <p:txBody>
          <a:bodyPr wrap="square" rtlCol="0">
            <a:spAutoFit/>
          </a:bodyPr>
          <a:lstStyle/>
          <a:p>
            <a:r>
              <a:rPr lang="en-CA" sz="2400" dirty="0"/>
              <a:t>00101</a:t>
            </a:r>
          </a:p>
        </p:txBody>
      </p:sp>
      <p:sp>
        <p:nvSpPr>
          <p:cNvPr id="52" name="Rectangle 51"/>
          <p:cNvSpPr/>
          <p:nvPr/>
        </p:nvSpPr>
        <p:spPr>
          <a:xfrm>
            <a:off x="4951356" y="4197085"/>
            <a:ext cx="2015073" cy="720080"/>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effectLst>
                  <a:outerShdw blurRad="38100" dist="38100" dir="2700000" algn="tl">
                    <a:srgbClr val="000000">
                      <a:alpha val="43137"/>
                    </a:srgbClr>
                  </a:outerShdw>
                </a:effectLst>
              </a:rPr>
              <a:t>Application </a:t>
            </a:r>
            <a:r>
              <a:rPr lang="en-CA" sz="2133" b="1" dirty="0" err="1">
                <a:effectLst>
                  <a:outerShdw blurRad="38100" dist="38100" dir="2700000" algn="tl">
                    <a:srgbClr val="000000">
                      <a:alpha val="43137"/>
                    </a:srgbClr>
                  </a:outerShdw>
                </a:effectLst>
              </a:rPr>
              <a:t>Bytecode</a:t>
            </a:r>
            <a:endParaRPr lang="en-CA" sz="2133" b="1" dirty="0">
              <a:effectLst>
                <a:outerShdw blurRad="38100" dist="38100" dir="2700000" algn="tl">
                  <a:srgbClr val="000000">
                    <a:alpha val="43137"/>
                  </a:srgbClr>
                </a:outerShdw>
              </a:effectLst>
            </a:endParaRPr>
          </a:p>
        </p:txBody>
      </p:sp>
      <p:sp>
        <p:nvSpPr>
          <p:cNvPr id="53" name="Rectangle 52"/>
          <p:cNvSpPr/>
          <p:nvPr/>
        </p:nvSpPr>
        <p:spPr>
          <a:xfrm>
            <a:off x="4951356" y="4917164"/>
            <a:ext cx="2015073" cy="504056"/>
          </a:xfrm>
          <a:prstGeom prst="rect">
            <a:avLst/>
          </a:prstGeom>
          <a:gradFill>
            <a:gsLst>
              <a:gs pos="0">
                <a:srgbClr val="000082"/>
              </a:gs>
              <a:gs pos="30000">
                <a:srgbClr val="66008F"/>
              </a:gs>
              <a:gs pos="64999">
                <a:srgbClr val="BA0066"/>
              </a:gs>
              <a:gs pos="89999">
                <a:srgbClr val="FF0000"/>
              </a:gs>
              <a:gs pos="100000">
                <a:srgbClr val="FF8200"/>
              </a:gs>
            </a:gsLst>
            <a:lin ang="5400000" scaled="0"/>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dirty="0"/>
              <a:t>JVM</a:t>
            </a:r>
          </a:p>
        </p:txBody>
      </p:sp>
      <p:sp>
        <p:nvSpPr>
          <p:cNvPr id="54" name="Rectangle 53"/>
          <p:cNvSpPr/>
          <p:nvPr/>
        </p:nvSpPr>
        <p:spPr>
          <a:xfrm>
            <a:off x="4943873" y="5470595"/>
            <a:ext cx="2046559" cy="684207"/>
          </a:xfrm>
          <a:prstGeom prst="rect">
            <a:avLst/>
          </a:prstGeom>
          <a:solidFill>
            <a:srgbClr val="FF00FF"/>
          </a:solidFill>
          <a:ln>
            <a:solidFill>
              <a:schemeClr val="tx1"/>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effectLst>
                  <a:outerShdw blurRad="38100" dist="38100" dir="2700000" algn="tl">
                    <a:srgbClr val="000000">
                      <a:alpha val="43137"/>
                    </a:srgbClr>
                  </a:outerShdw>
                </a:effectLst>
              </a:rPr>
              <a:t>Linux OS</a:t>
            </a:r>
          </a:p>
        </p:txBody>
      </p:sp>
      <p:sp>
        <p:nvSpPr>
          <p:cNvPr id="55" name="Rectangle 54"/>
          <p:cNvSpPr/>
          <p:nvPr/>
        </p:nvSpPr>
        <p:spPr>
          <a:xfrm>
            <a:off x="4950205" y="6162107"/>
            <a:ext cx="2046559" cy="555917"/>
          </a:xfrm>
          <a:prstGeom prst="rect">
            <a:avLst/>
          </a:prstGeom>
          <a:solidFill>
            <a:schemeClr val="tx1">
              <a:lumMod val="65000"/>
              <a:lumOff val="35000"/>
            </a:schemeClr>
          </a:solidFill>
          <a:ln>
            <a:solidFill>
              <a:schemeClr val="tx1"/>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67" b="1" dirty="0">
                <a:effectLst>
                  <a:outerShdw blurRad="38100" dist="38100" dir="2700000" algn="tl">
                    <a:srgbClr val="000000">
                      <a:alpha val="43137"/>
                    </a:srgbClr>
                  </a:outerShdw>
                </a:effectLst>
              </a:rPr>
              <a:t>Computer Hardware</a:t>
            </a:r>
          </a:p>
        </p:txBody>
      </p:sp>
      <p:sp>
        <p:nvSpPr>
          <p:cNvPr id="56" name="TextBox 55"/>
          <p:cNvSpPr txBox="1"/>
          <p:nvPr/>
        </p:nvSpPr>
        <p:spPr>
          <a:xfrm>
            <a:off x="5421760" y="5324981"/>
            <a:ext cx="1103445" cy="461665"/>
          </a:xfrm>
          <a:prstGeom prst="rect">
            <a:avLst/>
          </a:prstGeom>
          <a:solidFill>
            <a:schemeClr val="bg1"/>
          </a:solidFill>
          <a:ln>
            <a:solidFill>
              <a:schemeClr val="tx1"/>
            </a:solidFill>
          </a:ln>
          <a:effectLst>
            <a:outerShdw blurRad="50800" dist="50800" dir="2700000" algn="ctr" rotWithShape="0">
              <a:schemeClr val="tx1"/>
            </a:outerShdw>
          </a:effectLst>
        </p:spPr>
        <p:txBody>
          <a:bodyPr wrap="square" rtlCol="0">
            <a:spAutoFit/>
          </a:bodyPr>
          <a:lstStyle/>
          <a:p>
            <a:r>
              <a:rPr lang="en-CA" sz="2400" dirty="0"/>
              <a:t>11101</a:t>
            </a:r>
          </a:p>
        </p:txBody>
      </p:sp>
      <p:grpSp>
        <p:nvGrpSpPr>
          <p:cNvPr id="70" name="Group 69"/>
          <p:cNvGrpSpPr/>
          <p:nvPr/>
        </p:nvGrpSpPr>
        <p:grpSpPr>
          <a:xfrm>
            <a:off x="5544939" y="2784816"/>
            <a:ext cx="5307816" cy="1424843"/>
            <a:chOff x="4158704" y="2088612"/>
            <a:chExt cx="3980862" cy="1068632"/>
          </a:xfrm>
          <a:effectLst>
            <a:glow rad="76200">
              <a:srgbClr val="FFFF00"/>
            </a:glow>
          </a:effectLst>
        </p:grpSpPr>
        <p:sp>
          <p:nvSpPr>
            <p:cNvPr id="59" name="Rectangle 58"/>
            <p:cNvSpPr/>
            <p:nvPr/>
          </p:nvSpPr>
          <p:spPr>
            <a:xfrm>
              <a:off x="4283968" y="2553848"/>
              <a:ext cx="3720790" cy="2374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Down Arrow 59"/>
            <p:cNvSpPr/>
            <p:nvPr/>
          </p:nvSpPr>
          <p:spPr>
            <a:xfrm>
              <a:off x="4158704" y="2552996"/>
              <a:ext cx="504056" cy="60424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Down Arrow 64"/>
            <p:cNvSpPr/>
            <p:nvPr/>
          </p:nvSpPr>
          <p:spPr>
            <a:xfrm>
              <a:off x="5867727" y="2088612"/>
              <a:ext cx="504056" cy="5192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Down Arrow 65"/>
            <p:cNvSpPr/>
            <p:nvPr/>
          </p:nvSpPr>
          <p:spPr>
            <a:xfrm>
              <a:off x="5850142" y="2552996"/>
              <a:ext cx="504056" cy="60424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Down Arrow 66"/>
            <p:cNvSpPr/>
            <p:nvPr/>
          </p:nvSpPr>
          <p:spPr>
            <a:xfrm>
              <a:off x="7635510" y="2552996"/>
              <a:ext cx="504056" cy="60424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2" name="TextBox 71"/>
          <p:cNvSpPr txBox="1"/>
          <p:nvPr/>
        </p:nvSpPr>
        <p:spPr>
          <a:xfrm>
            <a:off x="9657228" y="4522512"/>
            <a:ext cx="1824203" cy="461665"/>
          </a:xfrm>
          <a:prstGeom prst="rect">
            <a:avLst/>
          </a:prstGeom>
          <a:solidFill>
            <a:schemeClr val="bg1"/>
          </a:solidFill>
          <a:effectLst>
            <a:outerShdw blurRad="50800" dist="63500" dir="2700000" algn="tl" rotWithShape="0">
              <a:prstClr val="black"/>
            </a:outerShdw>
          </a:effectLst>
        </p:spPr>
        <p:txBody>
          <a:bodyPr wrap="square" rtlCol="0">
            <a:spAutoFit/>
          </a:bodyPr>
          <a:lstStyle/>
          <a:p>
            <a:r>
              <a:rPr lang="en-CA" sz="1200" dirty="0"/>
              <a:t>0: iconst_2 1: istore_1 2: iload_1 </a:t>
            </a:r>
          </a:p>
        </p:txBody>
      </p:sp>
      <p:sp>
        <p:nvSpPr>
          <p:cNvPr id="73" name="TextBox 72"/>
          <p:cNvSpPr txBox="1"/>
          <p:nvPr/>
        </p:nvSpPr>
        <p:spPr>
          <a:xfrm>
            <a:off x="7351045" y="4529462"/>
            <a:ext cx="1824203" cy="461665"/>
          </a:xfrm>
          <a:prstGeom prst="rect">
            <a:avLst/>
          </a:prstGeom>
          <a:solidFill>
            <a:schemeClr val="bg1"/>
          </a:solidFill>
          <a:effectLst>
            <a:outerShdw blurRad="50800" dist="63500" dir="2700000" algn="tl" rotWithShape="0">
              <a:prstClr val="black"/>
            </a:outerShdw>
          </a:effectLst>
        </p:spPr>
        <p:txBody>
          <a:bodyPr wrap="square" rtlCol="0">
            <a:spAutoFit/>
          </a:bodyPr>
          <a:lstStyle/>
          <a:p>
            <a:r>
              <a:rPr lang="en-CA" sz="1200" dirty="0"/>
              <a:t>0: iconst_2 1: istore_1 2: iload_1 </a:t>
            </a:r>
          </a:p>
        </p:txBody>
      </p:sp>
      <p:sp>
        <p:nvSpPr>
          <p:cNvPr id="74" name="TextBox 73"/>
          <p:cNvSpPr txBox="1"/>
          <p:nvPr/>
        </p:nvSpPr>
        <p:spPr>
          <a:xfrm>
            <a:off x="5061381" y="4531984"/>
            <a:ext cx="1824203" cy="461665"/>
          </a:xfrm>
          <a:prstGeom prst="rect">
            <a:avLst/>
          </a:prstGeom>
          <a:solidFill>
            <a:schemeClr val="bg1"/>
          </a:solidFill>
          <a:effectLst>
            <a:outerShdw blurRad="50800" dist="63500" dir="2700000" algn="tl" rotWithShape="0">
              <a:prstClr val="black"/>
            </a:outerShdw>
          </a:effectLst>
        </p:spPr>
        <p:txBody>
          <a:bodyPr wrap="square" rtlCol="0">
            <a:spAutoFit/>
          </a:bodyPr>
          <a:lstStyle/>
          <a:p>
            <a:r>
              <a:rPr lang="en-CA" sz="1200" dirty="0"/>
              <a:t>0: iconst_2 1: istore_1 2: iload_1 </a:t>
            </a:r>
          </a:p>
        </p:txBody>
      </p:sp>
      <p:sp>
        <p:nvSpPr>
          <p:cNvPr id="57" name="Rectangle 56"/>
          <p:cNvSpPr/>
          <p:nvPr/>
        </p:nvSpPr>
        <p:spPr>
          <a:xfrm>
            <a:off x="4956907" y="4923819"/>
            <a:ext cx="502807" cy="54677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33" b="1" dirty="0">
                <a:effectLst>
                  <a:outerShdw blurRad="38100" dist="38100" dir="2700000" algn="tl">
                    <a:srgbClr val="000000">
                      <a:alpha val="43137"/>
                    </a:srgbClr>
                  </a:outerShdw>
                </a:effectLst>
              </a:rPr>
              <a:t>Java</a:t>
            </a:r>
          </a:p>
          <a:p>
            <a:pPr algn="ctr"/>
            <a:r>
              <a:rPr lang="en-US" sz="933" b="1" dirty="0">
                <a:effectLst>
                  <a:outerShdw blurRad="38100" dist="38100" dir="2700000" algn="tl">
                    <a:srgbClr val="000000">
                      <a:alpha val="43137"/>
                    </a:srgbClr>
                  </a:outerShdw>
                </a:effectLst>
              </a:rPr>
              <a:t>API</a:t>
            </a:r>
          </a:p>
        </p:txBody>
      </p:sp>
      <p:sp>
        <p:nvSpPr>
          <p:cNvPr id="58" name="Rectangle 57"/>
          <p:cNvSpPr/>
          <p:nvPr/>
        </p:nvSpPr>
        <p:spPr>
          <a:xfrm>
            <a:off x="7263987" y="4912187"/>
            <a:ext cx="502807" cy="54677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33" b="1" dirty="0">
                <a:effectLst>
                  <a:outerShdw blurRad="38100" dist="38100" dir="2700000" algn="tl">
                    <a:srgbClr val="000000">
                      <a:alpha val="43137"/>
                    </a:srgbClr>
                  </a:outerShdw>
                </a:effectLst>
              </a:rPr>
              <a:t>Java</a:t>
            </a:r>
          </a:p>
          <a:p>
            <a:pPr algn="ctr"/>
            <a:r>
              <a:rPr lang="en-US" sz="933" b="1" dirty="0">
                <a:effectLst>
                  <a:outerShdw blurRad="38100" dist="38100" dir="2700000" algn="tl">
                    <a:srgbClr val="000000">
                      <a:alpha val="43137"/>
                    </a:srgbClr>
                  </a:outerShdw>
                </a:effectLst>
              </a:rPr>
              <a:t>API</a:t>
            </a:r>
          </a:p>
        </p:txBody>
      </p:sp>
      <p:sp>
        <p:nvSpPr>
          <p:cNvPr id="61" name="Rectangle 60"/>
          <p:cNvSpPr/>
          <p:nvPr/>
        </p:nvSpPr>
        <p:spPr>
          <a:xfrm>
            <a:off x="9557345" y="4849783"/>
            <a:ext cx="502807" cy="54677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33" b="1" dirty="0">
                <a:effectLst>
                  <a:outerShdw blurRad="38100" dist="38100" dir="2700000" algn="tl">
                    <a:srgbClr val="000000">
                      <a:alpha val="43137"/>
                    </a:srgbClr>
                  </a:outerShdw>
                </a:effectLst>
              </a:rPr>
              <a:t>Java</a:t>
            </a:r>
          </a:p>
          <a:p>
            <a:pPr algn="ctr"/>
            <a:r>
              <a:rPr lang="en-US" sz="933" b="1" dirty="0">
                <a:effectLst>
                  <a:outerShdw blurRad="38100" dist="38100" dir="2700000" algn="tl">
                    <a:srgbClr val="000000">
                      <a:alpha val="43137"/>
                    </a:srgbClr>
                  </a:outerShdw>
                </a:effectLst>
              </a:rPr>
              <a:t>API</a:t>
            </a:r>
          </a:p>
        </p:txBody>
      </p:sp>
    </p:spTree>
    <p:extLst>
      <p:ext uri="{BB962C8B-B14F-4D97-AF65-F5344CB8AC3E}">
        <p14:creationId xmlns:p14="http://schemas.microsoft.com/office/powerpoint/2010/main" val="34375502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anim calcmode="lin" valueType="num">
                                      <p:cBhvr>
                                        <p:cTn id="8" dur="500" fill="hold"/>
                                        <p:tgtEl>
                                          <p:spTgt spid="49"/>
                                        </p:tgtEl>
                                        <p:attrNameLst>
                                          <p:attrName>ppt_x</p:attrName>
                                        </p:attrNameLst>
                                      </p:cBhvr>
                                      <p:tavLst>
                                        <p:tav tm="0">
                                          <p:val>
                                            <p:strVal val="#ppt_x"/>
                                          </p:val>
                                        </p:tav>
                                        <p:tav tm="100000">
                                          <p:val>
                                            <p:strVal val="#ppt_x"/>
                                          </p:val>
                                        </p:tav>
                                      </p:tavLst>
                                    </p:anim>
                                    <p:anim calcmode="lin" valueType="num">
                                      <p:cBhvr>
                                        <p:cTn id="9" dur="500" fill="hold"/>
                                        <p:tgtEl>
                                          <p:spTgt spid="4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anim calcmode="lin" valueType="num">
                                      <p:cBhvr>
                                        <p:cTn id="13" dur="500" fill="hold"/>
                                        <p:tgtEl>
                                          <p:spTgt spid="42"/>
                                        </p:tgtEl>
                                        <p:attrNameLst>
                                          <p:attrName>ppt_x</p:attrName>
                                        </p:attrNameLst>
                                      </p:cBhvr>
                                      <p:tavLst>
                                        <p:tav tm="0">
                                          <p:val>
                                            <p:strVal val="#ppt_x"/>
                                          </p:val>
                                        </p:tav>
                                        <p:tav tm="100000">
                                          <p:val>
                                            <p:strVal val="#ppt_x"/>
                                          </p:val>
                                        </p:tav>
                                      </p:tavLst>
                                    </p:anim>
                                    <p:anim calcmode="lin" valueType="num">
                                      <p:cBhvr>
                                        <p:cTn id="14" dur="5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anim calcmode="lin" valueType="num">
                                      <p:cBhvr>
                                        <p:cTn id="18" dur="500" fill="hold"/>
                                        <p:tgtEl>
                                          <p:spTgt spid="55"/>
                                        </p:tgtEl>
                                        <p:attrNameLst>
                                          <p:attrName>ppt_x</p:attrName>
                                        </p:attrNameLst>
                                      </p:cBhvr>
                                      <p:tavLst>
                                        <p:tav tm="0">
                                          <p:val>
                                            <p:strVal val="#ppt_x"/>
                                          </p:val>
                                        </p:tav>
                                        <p:tav tm="100000">
                                          <p:val>
                                            <p:strVal val="#ppt_x"/>
                                          </p:val>
                                        </p:tav>
                                      </p:tavLst>
                                    </p:anim>
                                    <p:anim calcmode="lin" valueType="num">
                                      <p:cBhvr>
                                        <p:cTn id="19" dur="500" fill="hold"/>
                                        <p:tgtEl>
                                          <p:spTgt spid="55"/>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anim calcmode="lin" valueType="num">
                                      <p:cBhvr>
                                        <p:cTn id="24" dur="500" fill="hold"/>
                                        <p:tgtEl>
                                          <p:spTgt spid="48"/>
                                        </p:tgtEl>
                                        <p:attrNameLst>
                                          <p:attrName>ppt_x</p:attrName>
                                        </p:attrNameLst>
                                      </p:cBhvr>
                                      <p:tavLst>
                                        <p:tav tm="0">
                                          <p:val>
                                            <p:strVal val="#ppt_x"/>
                                          </p:val>
                                        </p:tav>
                                        <p:tav tm="100000">
                                          <p:val>
                                            <p:strVal val="#ppt_x"/>
                                          </p:val>
                                        </p:tav>
                                      </p:tavLst>
                                    </p:anim>
                                    <p:anim calcmode="lin" valueType="num">
                                      <p:cBhvr>
                                        <p:cTn id="25" dur="500" fill="hold"/>
                                        <p:tgtEl>
                                          <p:spTgt spid="4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anim calcmode="lin" valueType="num">
                                      <p:cBhvr>
                                        <p:cTn id="29" dur="500" fill="hold"/>
                                        <p:tgtEl>
                                          <p:spTgt spid="54"/>
                                        </p:tgtEl>
                                        <p:attrNameLst>
                                          <p:attrName>ppt_x</p:attrName>
                                        </p:attrNameLst>
                                      </p:cBhvr>
                                      <p:tavLst>
                                        <p:tav tm="0">
                                          <p:val>
                                            <p:strVal val="#ppt_x"/>
                                          </p:val>
                                        </p:tav>
                                        <p:tav tm="100000">
                                          <p:val>
                                            <p:strVal val="#ppt_x"/>
                                          </p:val>
                                        </p:tav>
                                      </p:tavLst>
                                    </p:anim>
                                    <p:anim calcmode="lin" valueType="num">
                                      <p:cBhvr>
                                        <p:cTn id="30" dur="500" fill="hold"/>
                                        <p:tgtEl>
                                          <p:spTgt spid="5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anim calcmode="lin" valueType="num">
                                      <p:cBhvr>
                                        <p:cTn id="34" dur="500" fill="hold"/>
                                        <p:tgtEl>
                                          <p:spTgt spid="41"/>
                                        </p:tgtEl>
                                        <p:attrNameLst>
                                          <p:attrName>ppt_x</p:attrName>
                                        </p:attrNameLst>
                                      </p:cBhvr>
                                      <p:tavLst>
                                        <p:tav tm="0">
                                          <p:val>
                                            <p:strVal val="#ppt_x"/>
                                          </p:val>
                                        </p:tav>
                                        <p:tav tm="100000">
                                          <p:val>
                                            <p:strVal val="#ppt_x"/>
                                          </p:val>
                                        </p:tav>
                                      </p:tavLst>
                                    </p:anim>
                                    <p:anim calcmode="lin" valueType="num">
                                      <p:cBhvr>
                                        <p:cTn id="35" dur="500" fill="hold"/>
                                        <p:tgtEl>
                                          <p:spTgt spid="41"/>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0"/>
                                        <p:tgtEl>
                                          <p:spTgt spid="40"/>
                                        </p:tgtEl>
                                      </p:cBhvr>
                                    </p:animEffect>
                                    <p:anim calcmode="lin" valueType="num">
                                      <p:cBhvr>
                                        <p:cTn id="45" dur="1000" fill="hold"/>
                                        <p:tgtEl>
                                          <p:spTgt spid="40"/>
                                        </p:tgtEl>
                                        <p:attrNameLst>
                                          <p:attrName>ppt_x</p:attrName>
                                        </p:attrNameLst>
                                      </p:cBhvr>
                                      <p:tavLst>
                                        <p:tav tm="0">
                                          <p:val>
                                            <p:strVal val="#ppt_x"/>
                                          </p:val>
                                        </p:tav>
                                        <p:tav tm="100000">
                                          <p:val>
                                            <p:strVal val="#ppt_x"/>
                                          </p:val>
                                        </p:tav>
                                      </p:tavLst>
                                    </p:anim>
                                    <p:anim calcmode="lin" valueType="num">
                                      <p:cBhvr>
                                        <p:cTn id="46" dur="1000" fill="hold"/>
                                        <p:tgtEl>
                                          <p:spTgt spid="4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1000"/>
                                        <p:tgtEl>
                                          <p:spTgt spid="53"/>
                                        </p:tgtEl>
                                      </p:cBhvr>
                                    </p:animEffect>
                                    <p:anim calcmode="lin" valueType="num">
                                      <p:cBhvr>
                                        <p:cTn id="50" dur="1000" fill="hold"/>
                                        <p:tgtEl>
                                          <p:spTgt spid="53"/>
                                        </p:tgtEl>
                                        <p:attrNameLst>
                                          <p:attrName>ppt_x</p:attrName>
                                        </p:attrNameLst>
                                      </p:cBhvr>
                                      <p:tavLst>
                                        <p:tav tm="0">
                                          <p:val>
                                            <p:strVal val="#ppt_x"/>
                                          </p:val>
                                        </p:tav>
                                        <p:tav tm="100000">
                                          <p:val>
                                            <p:strVal val="#ppt_x"/>
                                          </p:val>
                                        </p:tav>
                                      </p:tavLst>
                                    </p:anim>
                                    <p:anim calcmode="lin" valueType="num">
                                      <p:cBhvr>
                                        <p:cTn id="51" dur="1000" fill="hold"/>
                                        <p:tgtEl>
                                          <p:spTgt spid="53"/>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22" presetClass="entr" presetSubtype="8"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p:cTn id="60" dur="500" fill="hold"/>
                                        <p:tgtEl>
                                          <p:spTgt spid="29"/>
                                        </p:tgtEl>
                                        <p:attrNameLst>
                                          <p:attrName>ppt_w</p:attrName>
                                        </p:attrNameLst>
                                      </p:cBhvr>
                                      <p:tavLst>
                                        <p:tav tm="0">
                                          <p:val>
                                            <p:fltVal val="0"/>
                                          </p:val>
                                        </p:tav>
                                        <p:tav tm="100000">
                                          <p:val>
                                            <p:strVal val="#ppt_w"/>
                                          </p:val>
                                        </p:tav>
                                      </p:tavLst>
                                    </p:anim>
                                    <p:anim calcmode="lin" valueType="num">
                                      <p:cBhvr>
                                        <p:cTn id="61" dur="500" fill="hold"/>
                                        <p:tgtEl>
                                          <p:spTgt spid="29"/>
                                        </p:tgtEl>
                                        <p:attrNameLst>
                                          <p:attrName>ppt_h</p:attrName>
                                        </p:attrNameLst>
                                      </p:cBhvr>
                                      <p:tavLst>
                                        <p:tav tm="0">
                                          <p:val>
                                            <p:fltVal val="0"/>
                                          </p:val>
                                        </p:tav>
                                        <p:tav tm="100000">
                                          <p:val>
                                            <p:strVal val="#ppt_h"/>
                                          </p:val>
                                        </p:tav>
                                      </p:tavLst>
                                    </p:anim>
                                    <p:animEffect transition="in" filter="fade">
                                      <p:cBhvr>
                                        <p:cTn id="62" dur="500"/>
                                        <p:tgtEl>
                                          <p:spTgt spid="29"/>
                                        </p:tgtEl>
                                      </p:cBhvr>
                                    </p:animEffect>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1000"/>
                                        <p:tgtEl>
                                          <p:spTgt spid="47"/>
                                        </p:tgtEl>
                                      </p:cBhvr>
                                    </p:animEffect>
                                    <p:anim calcmode="lin" valueType="num">
                                      <p:cBhvr>
                                        <p:cTn id="67" dur="1000" fill="hold"/>
                                        <p:tgtEl>
                                          <p:spTgt spid="47"/>
                                        </p:tgtEl>
                                        <p:attrNameLst>
                                          <p:attrName>ppt_x</p:attrName>
                                        </p:attrNameLst>
                                      </p:cBhvr>
                                      <p:tavLst>
                                        <p:tav tm="0">
                                          <p:val>
                                            <p:strVal val="#ppt_x"/>
                                          </p:val>
                                        </p:tav>
                                        <p:tav tm="100000">
                                          <p:val>
                                            <p:strVal val="#ppt_x"/>
                                          </p:val>
                                        </p:tav>
                                      </p:tavLst>
                                    </p:anim>
                                    <p:anim calcmode="lin" valueType="num">
                                      <p:cBhvr>
                                        <p:cTn id="68" dur="1000" fill="hold"/>
                                        <p:tgtEl>
                                          <p:spTgt spid="47"/>
                                        </p:tgtEl>
                                        <p:attrNameLst>
                                          <p:attrName>ppt_y</p:attrName>
                                        </p:attrNameLst>
                                      </p:cBhvr>
                                      <p:tavLst>
                                        <p:tav tm="0">
                                          <p:val>
                                            <p:strVal val="#ppt_y+.1"/>
                                          </p:val>
                                        </p:tav>
                                        <p:tav tm="100000">
                                          <p:val>
                                            <p:strVal val="#ppt_y"/>
                                          </p:val>
                                        </p:tav>
                                      </p:tavLst>
                                    </p:anim>
                                  </p:childTnLst>
                                </p:cTn>
                              </p:par>
                            </p:childTnLst>
                          </p:cTn>
                        </p:par>
                        <p:par>
                          <p:cTn id="69" fill="hold">
                            <p:stCondLst>
                              <p:cond delay="1500"/>
                            </p:stCondLst>
                            <p:childTnLst>
                              <p:par>
                                <p:cTn id="70" presetID="22" presetClass="entr" presetSubtype="8"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left)">
                                      <p:cBhvr>
                                        <p:cTn id="72" dur="500"/>
                                        <p:tgtEl>
                                          <p:spTgt spid="50"/>
                                        </p:tgtEl>
                                      </p:cBhvr>
                                    </p:animEffect>
                                  </p:childTnLst>
                                </p:cTn>
                              </p:par>
                            </p:childTnLst>
                          </p:cTn>
                        </p:par>
                        <p:par>
                          <p:cTn id="73" fill="hold">
                            <p:stCondLst>
                              <p:cond delay="2000"/>
                            </p:stCondLst>
                            <p:childTnLst>
                              <p:par>
                                <p:cTn id="74" presetID="22" presetClass="entr" presetSubtype="8" fill="hold"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left)">
                                      <p:cBhvr>
                                        <p:cTn id="76" dur="500"/>
                                        <p:tgtEl>
                                          <p:spTgt spid="5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wipe(left)">
                                      <p:cBhvr>
                                        <p:cTn id="81" dur="500"/>
                                        <p:tgtEl>
                                          <p:spTgt spid="2"/>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left)">
                                      <p:cBhvr>
                                        <p:cTn id="85" dur="500"/>
                                        <p:tgtEl>
                                          <p:spTgt spid="14"/>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wipe(left)">
                                      <p:cBhvr>
                                        <p:cTn id="89" dur="500"/>
                                        <p:tgtEl>
                                          <p:spTgt spid="10"/>
                                        </p:tgtEl>
                                      </p:cBhvr>
                                    </p:animEffect>
                                  </p:childTnLst>
                                </p:cTn>
                              </p:par>
                            </p:childTnLst>
                          </p:cTn>
                        </p:par>
                        <p:par>
                          <p:cTn id="90" fill="hold">
                            <p:stCondLst>
                              <p:cond delay="1500"/>
                            </p:stCondLst>
                            <p:childTnLst>
                              <p:par>
                                <p:cTn id="91" presetID="53" presetClass="entr" presetSubtype="16"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p:cTn id="93" dur="500" fill="hold"/>
                                        <p:tgtEl>
                                          <p:spTgt spid="30"/>
                                        </p:tgtEl>
                                        <p:attrNameLst>
                                          <p:attrName>ppt_w</p:attrName>
                                        </p:attrNameLst>
                                      </p:cBhvr>
                                      <p:tavLst>
                                        <p:tav tm="0">
                                          <p:val>
                                            <p:fltVal val="0"/>
                                          </p:val>
                                        </p:tav>
                                        <p:tav tm="100000">
                                          <p:val>
                                            <p:strVal val="#ppt_w"/>
                                          </p:val>
                                        </p:tav>
                                      </p:tavLst>
                                    </p:anim>
                                    <p:anim calcmode="lin" valueType="num">
                                      <p:cBhvr>
                                        <p:cTn id="94" dur="500" fill="hold"/>
                                        <p:tgtEl>
                                          <p:spTgt spid="30"/>
                                        </p:tgtEl>
                                        <p:attrNameLst>
                                          <p:attrName>ppt_h</p:attrName>
                                        </p:attrNameLst>
                                      </p:cBhvr>
                                      <p:tavLst>
                                        <p:tav tm="0">
                                          <p:val>
                                            <p:fltVal val="0"/>
                                          </p:val>
                                        </p:tav>
                                        <p:tav tm="100000">
                                          <p:val>
                                            <p:strVal val="#ppt_h"/>
                                          </p:val>
                                        </p:tav>
                                      </p:tavLst>
                                    </p:anim>
                                    <p:animEffect transition="in" filter="fade">
                                      <p:cBhvr>
                                        <p:cTn id="95" dur="500"/>
                                        <p:tgtEl>
                                          <p:spTgt spid="30"/>
                                        </p:tgtEl>
                                      </p:cBhvr>
                                    </p:animEffect>
                                  </p:childTnLst>
                                </p:cTn>
                              </p:par>
                              <p:par>
                                <p:cTn id="96" presetID="53" presetClass="entr" presetSubtype="16" fill="hold" nodeType="withEffect">
                                  <p:stCondLst>
                                    <p:cond delay="0"/>
                                  </p:stCondLst>
                                  <p:childTnLst>
                                    <p:set>
                                      <p:cBhvr>
                                        <p:cTn id="97" dur="1" fill="hold">
                                          <p:stCondLst>
                                            <p:cond delay="0"/>
                                          </p:stCondLst>
                                        </p:cTn>
                                        <p:tgtEl>
                                          <p:spTgt spid="44"/>
                                        </p:tgtEl>
                                        <p:attrNameLst>
                                          <p:attrName>style.visibility</p:attrName>
                                        </p:attrNameLst>
                                      </p:cBhvr>
                                      <p:to>
                                        <p:strVal val="visible"/>
                                      </p:to>
                                    </p:set>
                                    <p:anim calcmode="lin" valueType="num">
                                      <p:cBhvr>
                                        <p:cTn id="98" dur="500" fill="hold"/>
                                        <p:tgtEl>
                                          <p:spTgt spid="44"/>
                                        </p:tgtEl>
                                        <p:attrNameLst>
                                          <p:attrName>ppt_w</p:attrName>
                                        </p:attrNameLst>
                                      </p:cBhvr>
                                      <p:tavLst>
                                        <p:tav tm="0">
                                          <p:val>
                                            <p:fltVal val="0"/>
                                          </p:val>
                                        </p:tav>
                                        <p:tav tm="100000">
                                          <p:val>
                                            <p:strVal val="#ppt_w"/>
                                          </p:val>
                                        </p:tav>
                                      </p:tavLst>
                                    </p:anim>
                                    <p:anim calcmode="lin" valueType="num">
                                      <p:cBhvr>
                                        <p:cTn id="99" dur="500" fill="hold"/>
                                        <p:tgtEl>
                                          <p:spTgt spid="44"/>
                                        </p:tgtEl>
                                        <p:attrNameLst>
                                          <p:attrName>ppt_h</p:attrName>
                                        </p:attrNameLst>
                                      </p:cBhvr>
                                      <p:tavLst>
                                        <p:tav tm="0">
                                          <p:val>
                                            <p:fltVal val="0"/>
                                          </p:val>
                                        </p:tav>
                                        <p:tav tm="100000">
                                          <p:val>
                                            <p:strVal val="#ppt_h"/>
                                          </p:val>
                                        </p:tav>
                                      </p:tavLst>
                                    </p:anim>
                                    <p:animEffect transition="in" filter="fade">
                                      <p:cBhvr>
                                        <p:cTn id="100" dur="500"/>
                                        <p:tgtEl>
                                          <p:spTgt spid="4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70"/>
                                        </p:tgtEl>
                                        <p:attrNameLst>
                                          <p:attrName>style.visibility</p:attrName>
                                        </p:attrNameLst>
                                      </p:cBhvr>
                                      <p:to>
                                        <p:strVal val="visible"/>
                                      </p:to>
                                    </p:set>
                                    <p:animEffect transition="in" filter="wipe(up)">
                                      <p:cBhvr>
                                        <p:cTn id="105" dur="500"/>
                                        <p:tgtEl>
                                          <p:spTgt spid="70"/>
                                        </p:tgtEl>
                                      </p:cBhvr>
                                    </p:animEffect>
                                  </p:childTnLst>
                                </p:cTn>
                              </p:par>
                            </p:childTnLst>
                          </p:cTn>
                        </p:par>
                        <p:par>
                          <p:cTn id="106" fill="hold">
                            <p:stCondLst>
                              <p:cond delay="500"/>
                            </p:stCondLst>
                            <p:childTnLst>
                              <p:par>
                                <p:cTn id="107" presetID="45" presetClass="entr" presetSubtype="0" fill="hold" grpId="0" nodeType="afterEffect">
                                  <p:stCondLst>
                                    <p:cond delay="0"/>
                                  </p:stCondLst>
                                  <p:childTnLst>
                                    <p:set>
                                      <p:cBhvr>
                                        <p:cTn id="108" dur="1" fill="hold">
                                          <p:stCondLst>
                                            <p:cond delay="0"/>
                                          </p:stCondLst>
                                        </p:cTn>
                                        <p:tgtEl>
                                          <p:spTgt spid="9"/>
                                        </p:tgtEl>
                                        <p:attrNameLst>
                                          <p:attrName>style.visibility</p:attrName>
                                        </p:attrNameLst>
                                      </p:cBhvr>
                                      <p:to>
                                        <p:strVal val="visible"/>
                                      </p:to>
                                    </p:set>
                                    <p:animEffect transition="in" filter="fade">
                                      <p:cBhvr>
                                        <p:cTn id="109" dur="2000"/>
                                        <p:tgtEl>
                                          <p:spTgt spid="9"/>
                                        </p:tgtEl>
                                      </p:cBhvr>
                                    </p:animEffect>
                                    <p:anim calcmode="lin" valueType="num">
                                      <p:cBhvr>
                                        <p:cTn id="110" dur="2000" fill="hold"/>
                                        <p:tgtEl>
                                          <p:spTgt spid="9"/>
                                        </p:tgtEl>
                                        <p:attrNameLst>
                                          <p:attrName>ppt_w</p:attrName>
                                        </p:attrNameLst>
                                      </p:cBhvr>
                                      <p:tavLst>
                                        <p:tav tm="0" fmla="#ppt_w*sin(2.5*pi*$)">
                                          <p:val>
                                            <p:fltVal val="0"/>
                                          </p:val>
                                        </p:tav>
                                        <p:tav tm="100000">
                                          <p:val>
                                            <p:fltVal val="1"/>
                                          </p:val>
                                        </p:tav>
                                      </p:tavLst>
                                    </p:anim>
                                    <p:anim calcmode="lin" valueType="num">
                                      <p:cBhvr>
                                        <p:cTn id="111" dur="2000" fill="hold"/>
                                        <p:tgtEl>
                                          <p:spTgt spid="9"/>
                                        </p:tgtEl>
                                        <p:attrNameLst>
                                          <p:attrName>ppt_h</p:attrName>
                                        </p:attrNameLst>
                                      </p:cBhvr>
                                      <p:tavLst>
                                        <p:tav tm="0">
                                          <p:val>
                                            <p:strVal val="#ppt_h"/>
                                          </p:val>
                                        </p:tav>
                                        <p:tav tm="100000">
                                          <p:val>
                                            <p:strVal val="#ppt_h"/>
                                          </p:val>
                                        </p:tav>
                                      </p:tavLst>
                                    </p:anim>
                                  </p:childTnLst>
                                </p:cTn>
                              </p:par>
                              <p:par>
                                <p:cTn id="112" presetID="45"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2000"/>
                                        <p:tgtEl>
                                          <p:spTgt spid="39"/>
                                        </p:tgtEl>
                                      </p:cBhvr>
                                    </p:animEffect>
                                    <p:anim calcmode="lin" valueType="num">
                                      <p:cBhvr>
                                        <p:cTn id="115" dur="2000" fill="hold"/>
                                        <p:tgtEl>
                                          <p:spTgt spid="39"/>
                                        </p:tgtEl>
                                        <p:attrNameLst>
                                          <p:attrName>ppt_w</p:attrName>
                                        </p:attrNameLst>
                                      </p:cBhvr>
                                      <p:tavLst>
                                        <p:tav tm="0" fmla="#ppt_w*sin(2.5*pi*$)">
                                          <p:val>
                                            <p:fltVal val="0"/>
                                          </p:val>
                                        </p:tav>
                                        <p:tav tm="100000">
                                          <p:val>
                                            <p:fltVal val="1"/>
                                          </p:val>
                                        </p:tav>
                                      </p:tavLst>
                                    </p:anim>
                                    <p:anim calcmode="lin" valueType="num">
                                      <p:cBhvr>
                                        <p:cTn id="116" dur="2000" fill="hold"/>
                                        <p:tgtEl>
                                          <p:spTgt spid="39"/>
                                        </p:tgtEl>
                                        <p:attrNameLst>
                                          <p:attrName>ppt_h</p:attrName>
                                        </p:attrNameLst>
                                      </p:cBhvr>
                                      <p:tavLst>
                                        <p:tav tm="0">
                                          <p:val>
                                            <p:strVal val="#ppt_h"/>
                                          </p:val>
                                        </p:tav>
                                        <p:tav tm="100000">
                                          <p:val>
                                            <p:strVal val="#ppt_h"/>
                                          </p:val>
                                        </p:tav>
                                      </p:tavLst>
                                    </p:anim>
                                  </p:childTnLst>
                                </p:cTn>
                              </p:par>
                              <p:par>
                                <p:cTn id="117" presetID="45"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fade">
                                      <p:cBhvr>
                                        <p:cTn id="119" dur="2000"/>
                                        <p:tgtEl>
                                          <p:spTgt spid="52"/>
                                        </p:tgtEl>
                                      </p:cBhvr>
                                    </p:animEffect>
                                    <p:anim calcmode="lin" valueType="num">
                                      <p:cBhvr>
                                        <p:cTn id="120" dur="2000" fill="hold"/>
                                        <p:tgtEl>
                                          <p:spTgt spid="52"/>
                                        </p:tgtEl>
                                        <p:attrNameLst>
                                          <p:attrName>ppt_w</p:attrName>
                                        </p:attrNameLst>
                                      </p:cBhvr>
                                      <p:tavLst>
                                        <p:tav tm="0" fmla="#ppt_w*sin(2.5*pi*$)">
                                          <p:val>
                                            <p:fltVal val="0"/>
                                          </p:val>
                                        </p:tav>
                                        <p:tav tm="100000">
                                          <p:val>
                                            <p:fltVal val="1"/>
                                          </p:val>
                                        </p:tav>
                                      </p:tavLst>
                                    </p:anim>
                                    <p:anim calcmode="lin" valueType="num">
                                      <p:cBhvr>
                                        <p:cTn id="121" dur="2000" fill="hold"/>
                                        <p:tgtEl>
                                          <p:spTgt spid="52"/>
                                        </p:tgtEl>
                                        <p:attrNameLst>
                                          <p:attrName>ppt_h</p:attrName>
                                        </p:attrNameLst>
                                      </p:cBhvr>
                                      <p:tavLst>
                                        <p:tav tm="0">
                                          <p:val>
                                            <p:strVal val="#ppt_h"/>
                                          </p:val>
                                        </p:tav>
                                        <p:tav tm="100000">
                                          <p:val>
                                            <p:strVal val="#ppt_h"/>
                                          </p:val>
                                        </p:tav>
                                      </p:tavLst>
                                    </p:anim>
                                  </p:childTnLst>
                                </p:cTn>
                              </p:par>
                            </p:childTnLst>
                          </p:cTn>
                        </p:par>
                        <p:par>
                          <p:cTn id="122" fill="hold">
                            <p:stCondLst>
                              <p:cond delay="2500"/>
                            </p:stCondLst>
                            <p:childTnLst>
                              <p:par>
                                <p:cTn id="123" presetID="22" presetClass="entr" presetSubtype="8" fill="hold" grpId="0" nodeType="after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wipe(left)">
                                      <p:cBhvr>
                                        <p:cTn id="125" dur="500"/>
                                        <p:tgtEl>
                                          <p:spTgt spid="12"/>
                                        </p:tgtEl>
                                      </p:cBhvr>
                                    </p:animEffect>
                                  </p:childTnLst>
                                </p:cTn>
                              </p:par>
                            </p:childTnLst>
                          </p:cTn>
                        </p:par>
                        <p:par>
                          <p:cTn id="126" fill="hold">
                            <p:stCondLst>
                              <p:cond delay="3000"/>
                            </p:stCondLst>
                            <p:childTnLst>
                              <p:par>
                                <p:cTn id="127" presetID="22" presetClass="entr" presetSubtype="1" fill="hold" nodeType="after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wipe(up)">
                                      <p:cBhvr>
                                        <p:cTn id="129" dur="500"/>
                                        <p:tgtEl>
                                          <p:spTgt spid="38"/>
                                        </p:tgtEl>
                                      </p:cBhvr>
                                    </p:animEffect>
                                  </p:childTnLst>
                                </p:cTn>
                              </p:par>
                            </p:childTnLst>
                          </p:cTn>
                        </p:par>
                        <p:par>
                          <p:cTn id="130" fill="hold">
                            <p:stCondLst>
                              <p:cond delay="3500"/>
                            </p:stCondLst>
                            <p:childTnLst>
                              <p:par>
                                <p:cTn id="131" presetID="14" presetClass="entr" presetSubtype="10" fill="hold" grpId="0" nodeType="after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randombar(horizontal)">
                                      <p:cBhvr>
                                        <p:cTn id="133" dur="500"/>
                                        <p:tgtEl>
                                          <p:spTgt spid="31"/>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43"/>
                                        </p:tgtEl>
                                        <p:attrNameLst>
                                          <p:attrName>style.visibility</p:attrName>
                                        </p:attrNameLst>
                                      </p:cBhvr>
                                      <p:to>
                                        <p:strVal val="visible"/>
                                      </p:to>
                                    </p:set>
                                    <p:animEffect transition="in" filter="randombar(horizontal)">
                                      <p:cBhvr>
                                        <p:cTn id="136" dur="500"/>
                                        <p:tgtEl>
                                          <p:spTgt spid="43"/>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randombar(horizontal)">
                                      <p:cBhvr>
                                        <p:cTn id="139" dur="500"/>
                                        <p:tgtEl>
                                          <p:spTgt spid="56"/>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72"/>
                                        </p:tgtEl>
                                        <p:attrNameLst>
                                          <p:attrName>style.visibility</p:attrName>
                                        </p:attrNameLst>
                                      </p:cBhvr>
                                      <p:to>
                                        <p:strVal val="visible"/>
                                      </p:to>
                                    </p:set>
                                    <p:anim calcmode="lin" valueType="num">
                                      <p:cBhvr>
                                        <p:cTn id="142" dur="500" fill="hold"/>
                                        <p:tgtEl>
                                          <p:spTgt spid="72"/>
                                        </p:tgtEl>
                                        <p:attrNameLst>
                                          <p:attrName>ppt_w</p:attrName>
                                        </p:attrNameLst>
                                      </p:cBhvr>
                                      <p:tavLst>
                                        <p:tav tm="0">
                                          <p:val>
                                            <p:fltVal val="0"/>
                                          </p:val>
                                        </p:tav>
                                        <p:tav tm="100000">
                                          <p:val>
                                            <p:strVal val="#ppt_w"/>
                                          </p:val>
                                        </p:tav>
                                      </p:tavLst>
                                    </p:anim>
                                    <p:anim calcmode="lin" valueType="num">
                                      <p:cBhvr>
                                        <p:cTn id="143" dur="500" fill="hold"/>
                                        <p:tgtEl>
                                          <p:spTgt spid="72"/>
                                        </p:tgtEl>
                                        <p:attrNameLst>
                                          <p:attrName>ppt_h</p:attrName>
                                        </p:attrNameLst>
                                      </p:cBhvr>
                                      <p:tavLst>
                                        <p:tav tm="0">
                                          <p:val>
                                            <p:fltVal val="0"/>
                                          </p:val>
                                        </p:tav>
                                        <p:tav tm="100000">
                                          <p:val>
                                            <p:strVal val="#ppt_h"/>
                                          </p:val>
                                        </p:tav>
                                      </p:tavLst>
                                    </p:anim>
                                    <p:animEffect transition="in" filter="fade">
                                      <p:cBhvr>
                                        <p:cTn id="144" dur="500"/>
                                        <p:tgtEl>
                                          <p:spTgt spid="72"/>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73"/>
                                        </p:tgtEl>
                                        <p:attrNameLst>
                                          <p:attrName>style.visibility</p:attrName>
                                        </p:attrNameLst>
                                      </p:cBhvr>
                                      <p:to>
                                        <p:strVal val="visible"/>
                                      </p:to>
                                    </p:set>
                                    <p:anim calcmode="lin" valueType="num">
                                      <p:cBhvr>
                                        <p:cTn id="147" dur="500" fill="hold"/>
                                        <p:tgtEl>
                                          <p:spTgt spid="73"/>
                                        </p:tgtEl>
                                        <p:attrNameLst>
                                          <p:attrName>ppt_w</p:attrName>
                                        </p:attrNameLst>
                                      </p:cBhvr>
                                      <p:tavLst>
                                        <p:tav tm="0">
                                          <p:val>
                                            <p:fltVal val="0"/>
                                          </p:val>
                                        </p:tav>
                                        <p:tav tm="100000">
                                          <p:val>
                                            <p:strVal val="#ppt_w"/>
                                          </p:val>
                                        </p:tav>
                                      </p:tavLst>
                                    </p:anim>
                                    <p:anim calcmode="lin" valueType="num">
                                      <p:cBhvr>
                                        <p:cTn id="148" dur="500" fill="hold"/>
                                        <p:tgtEl>
                                          <p:spTgt spid="73"/>
                                        </p:tgtEl>
                                        <p:attrNameLst>
                                          <p:attrName>ppt_h</p:attrName>
                                        </p:attrNameLst>
                                      </p:cBhvr>
                                      <p:tavLst>
                                        <p:tav tm="0">
                                          <p:val>
                                            <p:fltVal val="0"/>
                                          </p:val>
                                        </p:tav>
                                        <p:tav tm="100000">
                                          <p:val>
                                            <p:strVal val="#ppt_h"/>
                                          </p:val>
                                        </p:tav>
                                      </p:tavLst>
                                    </p:anim>
                                    <p:animEffect transition="in" filter="fade">
                                      <p:cBhvr>
                                        <p:cTn id="149" dur="500"/>
                                        <p:tgtEl>
                                          <p:spTgt spid="73"/>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74"/>
                                        </p:tgtEl>
                                        <p:attrNameLst>
                                          <p:attrName>style.visibility</p:attrName>
                                        </p:attrNameLst>
                                      </p:cBhvr>
                                      <p:to>
                                        <p:strVal val="visible"/>
                                      </p:to>
                                    </p:set>
                                    <p:anim calcmode="lin" valueType="num">
                                      <p:cBhvr>
                                        <p:cTn id="152" dur="500" fill="hold"/>
                                        <p:tgtEl>
                                          <p:spTgt spid="74"/>
                                        </p:tgtEl>
                                        <p:attrNameLst>
                                          <p:attrName>ppt_w</p:attrName>
                                        </p:attrNameLst>
                                      </p:cBhvr>
                                      <p:tavLst>
                                        <p:tav tm="0">
                                          <p:val>
                                            <p:fltVal val="0"/>
                                          </p:val>
                                        </p:tav>
                                        <p:tav tm="100000">
                                          <p:val>
                                            <p:strVal val="#ppt_w"/>
                                          </p:val>
                                        </p:tav>
                                      </p:tavLst>
                                    </p:anim>
                                    <p:anim calcmode="lin" valueType="num">
                                      <p:cBhvr>
                                        <p:cTn id="153" dur="500" fill="hold"/>
                                        <p:tgtEl>
                                          <p:spTgt spid="74"/>
                                        </p:tgtEl>
                                        <p:attrNameLst>
                                          <p:attrName>ppt_h</p:attrName>
                                        </p:attrNameLst>
                                      </p:cBhvr>
                                      <p:tavLst>
                                        <p:tav tm="0">
                                          <p:val>
                                            <p:fltVal val="0"/>
                                          </p:val>
                                        </p:tav>
                                        <p:tav tm="100000">
                                          <p:val>
                                            <p:strVal val="#ppt_h"/>
                                          </p:val>
                                        </p:tav>
                                      </p:tavLst>
                                    </p:anim>
                                    <p:animEffect transition="in" filter="fade">
                                      <p:cBhvr>
                                        <p:cTn id="154" dur="500"/>
                                        <p:tgtEl>
                                          <p:spTgt spid="74"/>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2" fill="hold" grpId="0" nodeType="clickEffect">
                                  <p:stCondLst>
                                    <p:cond delay="0"/>
                                  </p:stCondLst>
                                  <p:childTnLst>
                                    <p:set>
                                      <p:cBhvr>
                                        <p:cTn id="158" dur="1" fill="hold">
                                          <p:stCondLst>
                                            <p:cond delay="0"/>
                                          </p:stCondLst>
                                        </p:cTn>
                                        <p:tgtEl>
                                          <p:spTgt spid="57"/>
                                        </p:tgtEl>
                                        <p:attrNameLst>
                                          <p:attrName>style.visibility</p:attrName>
                                        </p:attrNameLst>
                                      </p:cBhvr>
                                      <p:to>
                                        <p:strVal val="visible"/>
                                      </p:to>
                                    </p:set>
                                    <p:anim calcmode="lin" valueType="num">
                                      <p:cBhvr additive="base">
                                        <p:cTn id="159" dur="2000" fill="hold"/>
                                        <p:tgtEl>
                                          <p:spTgt spid="57"/>
                                        </p:tgtEl>
                                        <p:attrNameLst>
                                          <p:attrName>ppt_x</p:attrName>
                                        </p:attrNameLst>
                                      </p:cBhvr>
                                      <p:tavLst>
                                        <p:tav tm="0">
                                          <p:val>
                                            <p:strVal val="1+#ppt_w/2"/>
                                          </p:val>
                                        </p:tav>
                                        <p:tav tm="100000">
                                          <p:val>
                                            <p:strVal val="#ppt_x"/>
                                          </p:val>
                                        </p:tav>
                                      </p:tavLst>
                                    </p:anim>
                                    <p:anim calcmode="lin" valueType="num">
                                      <p:cBhvr additive="base">
                                        <p:cTn id="160" dur="2000" fill="hold"/>
                                        <p:tgtEl>
                                          <p:spTgt spid="57"/>
                                        </p:tgtEl>
                                        <p:attrNameLst>
                                          <p:attrName>ppt_y</p:attrName>
                                        </p:attrNameLst>
                                      </p:cBhvr>
                                      <p:tavLst>
                                        <p:tav tm="0">
                                          <p:val>
                                            <p:strVal val="#ppt_y"/>
                                          </p:val>
                                        </p:tav>
                                        <p:tav tm="100000">
                                          <p:val>
                                            <p:strVal val="#ppt_y"/>
                                          </p:val>
                                        </p:tav>
                                      </p:tavLst>
                                    </p:anim>
                                  </p:childTnLst>
                                </p:cTn>
                              </p:par>
                              <p:par>
                                <p:cTn id="161" presetID="2" presetClass="entr" presetSubtype="2" fill="hold" grpId="0" nodeType="withEffect">
                                  <p:stCondLst>
                                    <p:cond delay="0"/>
                                  </p:stCondLst>
                                  <p:childTnLst>
                                    <p:set>
                                      <p:cBhvr>
                                        <p:cTn id="162" dur="1" fill="hold">
                                          <p:stCondLst>
                                            <p:cond delay="0"/>
                                          </p:stCondLst>
                                        </p:cTn>
                                        <p:tgtEl>
                                          <p:spTgt spid="58"/>
                                        </p:tgtEl>
                                        <p:attrNameLst>
                                          <p:attrName>style.visibility</p:attrName>
                                        </p:attrNameLst>
                                      </p:cBhvr>
                                      <p:to>
                                        <p:strVal val="visible"/>
                                      </p:to>
                                    </p:set>
                                    <p:anim calcmode="lin" valueType="num">
                                      <p:cBhvr additive="base">
                                        <p:cTn id="163" dur="2000" fill="hold"/>
                                        <p:tgtEl>
                                          <p:spTgt spid="58"/>
                                        </p:tgtEl>
                                        <p:attrNameLst>
                                          <p:attrName>ppt_x</p:attrName>
                                        </p:attrNameLst>
                                      </p:cBhvr>
                                      <p:tavLst>
                                        <p:tav tm="0">
                                          <p:val>
                                            <p:strVal val="1+#ppt_w/2"/>
                                          </p:val>
                                        </p:tav>
                                        <p:tav tm="100000">
                                          <p:val>
                                            <p:strVal val="#ppt_x"/>
                                          </p:val>
                                        </p:tav>
                                      </p:tavLst>
                                    </p:anim>
                                    <p:anim calcmode="lin" valueType="num">
                                      <p:cBhvr additive="base">
                                        <p:cTn id="164" dur="2000" fill="hold"/>
                                        <p:tgtEl>
                                          <p:spTgt spid="58"/>
                                        </p:tgtEl>
                                        <p:attrNameLst>
                                          <p:attrName>ppt_y</p:attrName>
                                        </p:attrNameLst>
                                      </p:cBhvr>
                                      <p:tavLst>
                                        <p:tav tm="0">
                                          <p:val>
                                            <p:strVal val="#ppt_y"/>
                                          </p:val>
                                        </p:tav>
                                        <p:tav tm="100000">
                                          <p:val>
                                            <p:strVal val="#ppt_y"/>
                                          </p:val>
                                        </p:tav>
                                      </p:tavLst>
                                    </p:anim>
                                  </p:childTnLst>
                                </p:cTn>
                              </p:par>
                              <p:par>
                                <p:cTn id="165" presetID="2" presetClass="entr" presetSubtype="2"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 calcmode="lin" valueType="num">
                                      <p:cBhvr additive="base">
                                        <p:cTn id="167" dur="2000" fill="hold"/>
                                        <p:tgtEl>
                                          <p:spTgt spid="61"/>
                                        </p:tgtEl>
                                        <p:attrNameLst>
                                          <p:attrName>ppt_x</p:attrName>
                                        </p:attrNameLst>
                                      </p:cBhvr>
                                      <p:tavLst>
                                        <p:tav tm="0">
                                          <p:val>
                                            <p:strVal val="1+#ppt_w/2"/>
                                          </p:val>
                                        </p:tav>
                                        <p:tav tm="100000">
                                          <p:val>
                                            <p:strVal val="#ppt_x"/>
                                          </p:val>
                                        </p:tav>
                                      </p:tavLst>
                                    </p:anim>
                                    <p:anim calcmode="lin" valueType="num">
                                      <p:cBhvr additive="base">
                                        <p:cTn id="168" dur="20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24" grpId="0" animBg="1"/>
      <p:bldP spid="30" grpId="0" animBg="1"/>
      <p:bldP spid="12" grpId="0"/>
      <p:bldP spid="48" grpId="0" animBg="1"/>
      <p:bldP spid="49" grpId="0" animBg="1"/>
      <p:bldP spid="31" grpId="0" animBg="1"/>
      <p:bldP spid="50" grpId="0"/>
      <p:bldP spid="39" grpId="0" animBg="1"/>
      <p:bldP spid="40" grpId="0" animBg="1"/>
      <p:bldP spid="41" grpId="0" animBg="1"/>
      <p:bldP spid="42" grpId="0" animBg="1"/>
      <p:bldP spid="43" grpId="0" animBg="1"/>
      <p:bldP spid="52" grpId="0" animBg="1"/>
      <p:bldP spid="53" grpId="0" animBg="1"/>
      <p:bldP spid="54" grpId="0" animBg="1"/>
      <p:bldP spid="55" grpId="0" animBg="1"/>
      <p:bldP spid="56" grpId="0" animBg="1"/>
      <p:bldP spid="72" grpId="0" animBg="1"/>
      <p:bldP spid="73" grpId="0" animBg="1"/>
      <p:bldP spid="74" grpId="0" animBg="1"/>
      <p:bldP spid="57" grpId="0" animBg="1"/>
      <p:bldP spid="58" grpId="0" animBg="1"/>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143138" y="1316089"/>
            <a:ext cx="1398036" cy="1261884"/>
          </a:xfrm>
          <a:prstGeom prst="rect">
            <a:avLst/>
          </a:prstGeom>
          <a:solidFill>
            <a:schemeClr val="bg1"/>
          </a:solidFill>
          <a:effectLst>
            <a:outerShdw blurRad="38100" dist="88900" dir="2700000" algn="tl" rotWithShape="0">
              <a:prstClr val="black">
                <a:alpha val="80000"/>
              </a:prstClr>
            </a:outerShdw>
          </a:effectLst>
        </p:spPr>
        <p:txBody>
          <a:bodyPr wrap="square" rtlCol="0">
            <a:spAutoFit/>
          </a:bodyPr>
          <a:lstStyle/>
          <a:p>
            <a:r>
              <a:rPr lang="en-CA" sz="1400" dirty="0"/>
              <a:t>Windows Source code file: </a:t>
            </a:r>
          </a:p>
          <a:p>
            <a:r>
              <a:rPr lang="en-CA" sz="1200" dirty="0"/>
              <a:t>#include &lt;</a:t>
            </a:r>
            <a:r>
              <a:rPr lang="en-CA" sz="1200" dirty="0" err="1"/>
              <a:t>stdio.h</a:t>
            </a:r>
            <a:r>
              <a:rPr lang="en-CA" sz="1200" dirty="0"/>
              <a:t>&gt; main() { for(;;) { </a:t>
            </a:r>
            <a:r>
              <a:rPr lang="en-CA" sz="1200" dirty="0" err="1"/>
              <a:t>printf</a:t>
            </a:r>
            <a:r>
              <a:rPr lang="en-CA" sz="1200" dirty="0"/>
              <a:t> ("Hello World!\n"); } } </a:t>
            </a:r>
            <a:endParaRPr lang="en-CA" sz="2400" dirty="0"/>
          </a:p>
        </p:txBody>
      </p:sp>
      <p:sp>
        <p:nvSpPr>
          <p:cNvPr id="2" name="Title 1"/>
          <p:cNvSpPr>
            <a:spLocks noGrp="1"/>
          </p:cNvSpPr>
          <p:nvPr>
            <p:ph type="title"/>
          </p:nvPr>
        </p:nvSpPr>
        <p:spPr/>
        <p:txBody>
          <a:bodyPr>
            <a:normAutofit fontScale="90000"/>
          </a:bodyPr>
          <a:lstStyle/>
          <a:p>
            <a:r>
              <a:rPr lang="en-US" i="0" cap="small" dirty="0">
                <a:effectLst>
                  <a:outerShdw blurRad="38100" dist="38100" dir="2700000" algn="tl">
                    <a:srgbClr val="000000">
                      <a:alpha val="43137"/>
                    </a:srgbClr>
                  </a:outerShdw>
                </a:effectLst>
                <a:latin typeface="Montserrat ExtraBold" panose="00000900000000000000" pitchFamily="2" charset="0"/>
                <a:cs typeface="+mj-cs"/>
              </a:rPr>
              <a:t>Java Costs are Lower!</a:t>
            </a:r>
            <a:endParaRPr lang="en-CA" i="0" cap="small" dirty="0">
              <a:effectLst>
                <a:outerShdw blurRad="38100" dist="38100" dir="2700000" algn="tl">
                  <a:srgbClr val="000000">
                    <a:alpha val="43137"/>
                  </a:srgbClr>
                </a:outerShdw>
              </a:effectLst>
              <a:latin typeface="Montserrat ExtraBold" panose="00000900000000000000" pitchFamily="2" charset="0"/>
              <a:cs typeface="+mj-cs"/>
            </a:endParaRPr>
          </a:p>
        </p:txBody>
      </p:sp>
      <p:pic>
        <p:nvPicPr>
          <p:cNvPr id="5" name="Picture 2" descr="http://dbestwebdeveloper.com/pinoy-website-developer/wp-content/uploads/2010/07/12282598707YbD6m.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78847" y="1316766"/>
            <a:ext cx="1494047" cy="1247529"/>
          </a:xfrm>
          <a:prstGeom prst="rect">
            <a:avLst/>
          </a:prstGeom>
          <a:noFill/>
        </p:spPr>
      </p:pic>
      <p:grpSp>
        <p:nvGrpSpPr>
          <p:cNvPr id="6" name="Group 23"/>
          <p:cNvGrpSpPr/>
          <p:nvPr/>
        </p:nvGrpSpPr>
        <p:grpSpPr>
          <a:xfrm>
            <a:off x="5369059" y="1651297"/>
            <a:ext cx="2496277" cy="576064"/>
            <a:chOff x="1547664" y="2636912"/>
            <a:chExt cx="1872208" cy="576064"/>
          </a:xfrm>
        </p:grpSpPr>
        <p:sp>
          <p:nvSpPr>
            <p:cNvPr id="7" name="Rectangle 6"/>
            <p:cNvSpPr/>
            <p:nvPr/>
          </p:nvSpPr>
          <p:spPr>
            <a:xfrm>
              <a:off x="2123728" y="2636912"/>
              <a:ext cx="129614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Compiler</a:t>
              </a:r>
            </a:p>
          </p:txBody>
        </p:sp>
        <p:sp>
          <p:nvSpPr>
            <p:cNvPr id="8" name="Right Arrow 7"/>
            <p:cNvSpPr/>
            <p:nvPr/>
          </p:nvSpPr>
          <p:spPr>
            <a:xfrm>
              <a:off x="1547664" y="2780928"/>
              <a:ext cx="648072"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grpSp>
      <p:pic>
        <p:nvPicPr>
          <p:cNvPr id="1026" name="Picture 2" descr="Image result for windows compute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0013" y="1323811"/>
            <a:ext cx="2242840" cy="150038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592278" y="1568481"/>
            <a:ext cx="1398036" cy="861774"/>
          </a:xfrm>
          <a:prstGeom prst="rect">
            <a:avLst/>
          </a:prstGeom>
          <a:solidFill>
            <a:schemeClr val="bg1"/>
          </a:solidFill>
          <a:effectLst>
            <a:outerShdw blurRad="38100" dist="88900" dir="2700000" algn="tl" rotWithShape="0">
              <a:prstClr val="black">
                <a:alpha val="80000"/>
              </a:prstClr>
            </a:outerShdw>
          </a:effectLst>
        </p:spPr>
        <p:txBody>
          <a:bodyPr wrap="square" rtlCol="0">
            <a:spAutoFit/>
          </a:bodyPr>
          <a:lstStyle/>
          <a:p>
            <a:r>
              <a:rPr lang="en-CA" sz="1400" dirty="0" err="1"/>
              <a:t>ByteCode</a:t>
            </a:r>
            <a:r>
              <a:rPr lang="en-CA" sz="1400" dirty="0"/>
              <a:t> file: </a:t>
            </a:r>
          </a:p>
          <a:p>
            <a:r>
              <a:rPr lang="en-CA" sz="1200" dirty="0"/>
              <a:t>11010101110101000111010100111010101010101000</a:t>
            </a:r>
            <a:endParaRPr lang="en-CA" sz="2400" dirty="0"/>
          </a:p>
        </p:txBody>
      </p:sp>
      <p:sp>
        <p:nvSpPr>
          <p:cNvPr id="18" name="Right Arrow 17"/>
          <p:cNvSpPr/>
          <p:nvPr/>
        </p:nvSpPr>
        <p:spPr>
          <a:xfrm>
            <a:off x="1829459" y="1798735"/>
            <a:ext cx="864096"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19" name="Right Arrow 18"/>
          <p:cNvSpPr/>
          <p:nvPr/>
        </p:nvSpPr>
        <p:spPr>
          <a:xfrm>
            <a:off x="3482857" y="1834737"/>
            <a:ext cx="864096"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20" name="Right Arrow 19"/>
          <p:cNvSpPr/>
          <p:nvPr/>
        </p:nvSpPr>
        <p:spPr>
          <a:xfrm>
            <a:off x="7728181" y="1759309"/>
            <a:ext cx="864096"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pic>
        <p:nvPicPr>
          <p:cNvPr id="34" name="Picture 2" descr="Image result for windows compute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7175" y="3873942"/>
            <a:ext cx="2242840" cy="15003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apple computer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5336" y="3927761"/>
            <a:ext cx="2045213" cy="12653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 result for linux compute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83081" y="3881636"/>
            <a:ext cx="1834543" cy="1317577"/>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p:cNvSpPr/>
          <p:nvPr/>
        </p:nvSpPr>
        <p:spPr>
          <a:xfrm rot="8012206">
            <a:off x="7732125" y="2905983"/>
            <a:ext cx="864096"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38" name="Right Arrow 37"/>
          <p:cNvSpPr/>
          <p:nvPr/>
        </p:nvSpPr>
        <p:spPr>
          <a:xfrm rot="5230334">
            <a:off x="8859245" y="2905984"/>
            <a:ext cx="864096"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39" name="Right Arrow 38"/>
          <p:cNvSpPr/>
          <p:nvPr/>
        </p:nvSpPr>
        <p:spPr>
          <a:xfrm rot="2457511">
            <a:off x="9993420" y="2798240"/>
            <a:ext cx="864096" cy="360040"/>
          </a:xfrm>
          <a:prstGeom prs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21" name="TextBox 20"/>
          <p:cNvSpPr txBox="1"/>
          <p:nvPr/>
        </p:nvSpPr>
        <p:spPr>
          <a:xfrm>
            <a:off x="1453659" y="3740203"/>
            <a:ext cx="3203698" cy="1569660"/>
          </a:xfrm>
          <a:prstGeom prst="rect">
            <a:avLst/>
          </a:prstGeom>
          <a:noFill/>
        </p:spPr>
        <p:txBody>
          <a:bodyPr wrap="none" rtlCol="0">
            <a:spAutoFit/>
          </a:bodyPr>
          <a:lstStyle/>
          <a:p>
            <a:pPr marL="457189" indent="-457189">
              <a:buFont typeface="Arial" panose="020B0604020202020204" pitchFamily="34" charset="0"/>
              <a:buChar char="•"/>
            </a:pPr>
            <a:r>
              <a:rPr lang="en-US" sz="3200" b="1" dirty="0">
                <a:solidFill>
                  <a:schemeClr val="bg1"/>
                </a:solidFill>
              </a:rPr>
              <a:t>1 programmer</a:t>
            </a:r>
          </a:p>
          <a:p>
            <a:pPr marL="457189" indent="-457189">
              <a:buFont typeface="Arial" panose="020B0604020202020204" pitchFamily="34" charset="0"/>
              <a:buChar char="•"/>
            </a:pPr>
            <a:r>
              <a:rPr lang="en-US" sz="3200" b="1" dirty="0">
                <a:solidFill>
                  <a:schemeClr val="bg1"/>
                </a:solidFill>
              </a:rPr>
              <a:t>1 computer</a:t>
            </a:r>
          </a:p>
          <a:p>
            <a:pPr marL="457189" indent="-457189">
              <a:buFont typeface="Arial" panose="020B0604020202020204" pitchFamily="34" charset="0"/>
              <a:buChar char="•"/>
            </a:pPr>
            <a:r>
              <a:rPr lang="en-US" sz="3200" b="1" dirty="0">
                <a:solidFill>
                  <a:schemeClr val="bg1"/>
                </a:solidFill>
              </a:rPr>
              <a:t>free compiler</a:t>
            </a:r>
            <a:endParaRPr lang="en-CA" sz="3200" b="1" dirty="0">
              <a:solidFill>
                <a:schemeClr val="bg1"/>
              </a:solidFill>
            </a:endParaRPr>
          </a:p>
        </p:txBody>
      </p:sp>
    </p:spTree>
    <p:extLst>
      <p:ext uri="{BB962C8B-B14F-4D97-AF65-F5344CB8AC3E}">
        <p14:creationId xmlns:p14="http://schemas.microsoft.com/office/powerpoint/2010/main" val="343345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F0FC-A7E0-848F-1DB2-46363C3AF401}"/>
              </a:ext>
            </a:extLst>
          </p:cNvPr>
          <p:cNvSpPr>
            <a:spLocks noGrp="1"/>
          </p:cNvSpPr>
          <p:nvPr>
            <p:ph type="title"/>
          </p:nvPr>
        </p:nvSpPr>
        <p:spPr>
          <a:xfrm>
            <a:off x="534771" y="383397"/>
            <a:ext cx="10972800" cy="571500"/>
          </a:xfrm>
        </p:spPr>
        <p:txBody>
          <a:bodyPr/>
          <a:lstStyle/>
          <a:p>
            <a:r>
              <a:rPr lang="en-US" dirty="0">
                <a:effectLst>
                  <a:glow rad="101600">
                    <a:schemeClr val="tx1">
                      <a:alpha val="60000"/>
                    </a:schemeClr>
                  </a:glow>
                  <a:outerShdw blurRad="38100" dist="38100" dir="2700000" algn="tl">
                    <a:srgbClr val="000000">
                      <a:alpha val="43137"/>
                    </a:srgbClr>
                  </a:outerShdw>
                </a:effectLst>
              </a:rPr>
              <a:t>BTW…Where did the Compiler and the JVM come from?</a:t>
            </a:r>
            <a:endParaRPr lang="en-CA" dirty="0">
              <a:effectLst>
                <a:glow rad="101600">
                  <a:schemeClr val="tx1">
                    <a:alpha val="60000"/>
                  </a:schemeClr>
                </a:glow>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53608FD-547A-735B-DC45-A922FB4E0801}"/>
              </a:ext>
            </a:extLst>
          </p:cNvPr>
          <p:cNvSpPr>
            <a:spLocks noGrp="1"/>
          </p:cNvSpPr>
          <p:nvPr>
            <p:ph idx="1"/>
          </p:nvPr>
        </p:nvSpPr>
        <p:spPr>
          <a:xfrm>
            <a:off x="609600" y="1428962"/>
            <a:ext cx="10972800" cy="5045641"/>
          </a:xfrm>
        </p:spPr>
        <p:txBody>
          <a:bodyPr>
            <a:normAutofit fontScale="55000" lnSpcReduction="20000"/>
          </a:bodyPr>
          <a:lstStyle/>
          <a:p>
            <a:r>
              <a:rPr lang="en-US" dirty="0">
                <a:solidFill>
                  <a:srgbClr val="00FFFF"/>
                </a:solidFill>
              </a:rPr>
              <a:t>JVM – Java Virtual Machine (java.exe)</a:t>
            </a:r>
          </a:p>
          <a:p>
            <a:pPr lvl="1"/>
            <a:r>
              <a:rPr lang="en-US" dirty="0"/>
              <a:t>converts bytecode into machine code in real time</a:t>
            </a:r>
          </a:p>
          <a:p>
            <a:pPr lvl="1"/>
            <a:r>
              <a:rPr lang="en-US" dirty="0"/>
              <a:t>Is contained in the </a:t>
            </a:r>
            <a:r>
              <a:rPr lang="en-US" dirty="0">
                <a:solidFill>
                  <a:srgbClr val="43FC24"/>
                </a:solidFill>
              </a:rPr>
              <a:t>JRE </a:t>
            </a:r>
            <a:r>
              <a:rPr lang="en-US" sz="3200" dirty="0">
                <a:solidFill>
                  <a:srgbClr val="43FC24"/>
                </a:solidFill>
              </a:rPr>
              <a:t>(Java Runtime Environment)</a:t>
            </a:r>
            <a:r>
              <a:rPr lang="en-US" dirty="0"/>
              <a:t> along with the Java API (our library of free code like </a:t>
            </a:r>
            <a:r>
              <a:rPr lang="en-US" dirty="0" err="1"/>
              <a:t>System.out.println</a:t>
            </a:r>
            <a:r>
              <a:rPr lang="en-US" dirty="0"/>
              <a:t>()) </a:t>
            </a:r>
          </a:p>
          <a:p>
            <a:r>
              <a:rPr lang="en-US" sz="4200" dirty="0">
                <a:solidFill>
                  <a:srgbClr val="00FFFF"/>
                </a:solidFill>
              </a:rPr>
              <a:t>Java API</a:t>
            </a:r>
          </a:p>
          <a:p>
            <a:pPr lvl="1"/>
            <a:r>
              <a:rPr lang="en-US" dirty="0"/>
              <a:t>A library of java code that we can use while writing our programs</a:t>
            </a:r>
          </a:p>
          <a:p>
            <a:r>
              <a:rPr lang="en-US" dirty="0">
                <a:solidFill>
                  <a:srgbClr val="43FC24"/>
                </a:solidFill>
              </a:rPr>
              <a:t>JRE (Java Runtime Environment)</a:t>
            </a:r>
          </a:p>
          <a:p>
            <a:pPr lvl="1"/>
            <a:r>
              <a:rPr lang="en-US" dirty="0"/>
              <a:t>The JRE contains the </a:t>
            </a:r>
            <a:r>
              <a:rPr lang="en-US" sz="4200" dirty="0">
                <a:solidFill>
                  <a:srgbClr val="00FFFF"/>
                </a:solidFill>
              </a:rPr>
              <a:t>JVM</a:t>
            </a:r>
            <a:r>
              <a:rPr lang="en-US" dirty="0"/>
              <a:t> and the </a:t>
            </a:r>
            <a:r>
              <a:rPr lang="en-US" sz="4200" dirty="0">
                <a:solidFill>
                  <a:srgbClr val="00FFFF"/>
                </a:solidFill>
              </a:rPr>
              <a:t>Java</a:t>
            </a:r>
            <a:r>
              <a:rPr lang="en-US" dirty="0"/>
              <a:t> </a:t>
            </a:r>
            <a:r>
              <a:rPr lang="en-US" sz="4200" dirty="0">
                <a:solidFill>
                  <a:srgbClr val="00FFFF"/>
                </a:solidFill>
              </a:rPr>
              <a:t>API</a:t>
            </a:r>
          </a:p>
          <a:p>
            <a:pPr lvl="1"/>
            <a:r>
              <a:rPr lang="en-US" dirty="0"/>
              <a:t>The JRE ships with virtually every computer operating system out there</a:t>
            </a:r>
          </a:p>
          <a:p>
            <a:pPr lvl="1"/>
            <a:r>
              <a:rPr lang="en-US" dirty="0"/>
              <a:t>Can be found in Android phones, gas station pumps, toasters, TVs, etc.</a:t>
            </a:r>
          </a:p>
          <a:p>
            <a:r>
              <a:rPr lang="en-US" dirty="0">
                <a:solidFill>
                  <a:srgbClr val="FF00FF"/>
                </a:solidFill>
              </a:rPr>
              <a:t>JDK (Java Development Kit)  </a:t>
            </a:r>
          </a:p>
          <a:p>
            <a:pPr lvl="1"/>
            <a:r>
              <a:rPr lang="en-US" dirty="0"/>
              <a:t>Only programmers need the JDK.</a:t>
            </a:r>
          </a:p>
          <a:p>
            <a:pPr lvl="1"/>
            <a:r>
              <a:rPr lang="en-US" dirty="0"/>
              <a:t>The JDK must be downloaded (typically does NOT ship with OS)</a:t>
            </a:r>
          </a:p>
          <a:p>
            <a:pPr lvl="1"/>
            <a:r>
              <a:rPr lang="en-US" dirty="0"/>
              <a:t>The JDK contains the </a:t>
            </a:r>
            <a:r>
              <a:rPr lang="en-US" dirty="0">
                <a:solidFill>
                  <a:srgbClr val="FF00FF"/>
                </a:solidFill>
              </a:rPr>
              <a:t>Compiler (javac.exe)</a:t>
            </a:r>
          </a:p>
          <a:p>
            <a:pPr lvl="1"/>
            <a:r>
              <a:rPr lang="en-US" dirty="0"/>
              <a:t>The JDK also contains a JRE that is the same version as the Compiler</a:t>
            </a:r>
            <a:endParaRPr lang="en-CA" dirty="0"/>
          </a:p>
        </p:txBody>
      </p:sp>
    </p:spTree>
    <p:extLst>
      <p:ext uri="{BB962C8B-B14F-4D97-AF65-F5344CB8AC3E}">
        <p14:creationId xmlns:p14="http://schemas.microsoft.com/office/powerpoint/2010/main" val="19016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Effect transition="in" filter="fade">
                                      <p:cBhvr>
                                        <p:cTn id="73" dur="1000"/>
                                        <p:tgtEl>
                                          <p:spTgt spid="3">
                                            <p:txEl>
                                              <p:pRg st="12" end="12"/>
                                            </p:txEl>
                                          </p:spTgt>
                                        </p:tgtEl>
                                      </p:cBhvr>
                                    </p:animEffect>
                                    <p:anim calcmode="lin" valueType="num">
                                      <p:cBhvr>
                                        <p:cTn id="7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
                                            <p:txEl>
                                              <p:pRg st="13" end="13"/>
                                            </p:txEl>
                                          </p:spTgt>
                                        </p:tgtEl>
                                        <p:attrNameLst>
                                          <p:attrName>style.visibility</p:attrName>
                                        </p:attrNameLst>
                                      </p:cBhvr>
                                      <p:to>
                                        <p:strVal val="visible"/>
                                      </p:to>
                                    </p:set>
                                    <p:animEffect transition="in" filter="fade">
                                      <p:cBhvr>
                                        <p:cTn id="78" dur="1000"/>
                                        <p:tgtEl>
                                          <p:spTgt spid="3">
                                            <p:txEl>
                                              <p:pRg st="13" end="13"/>
                                            </p:txEl>
                                          </p:spTgt>
                                        </p:tgtEl>
                                      </p:cBhvr>
                                    </p:animEffect>
                                    <p:anim calcmode="lin" valueType="num">
                                      <p:cBhvr>
                                        <p:cTn id="7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B053-2728-AB45-BB4D-03C70069BD13}"/>
              </a:ext>
            </a:extLst>
          </p:cNvPr>
          <p:cNvSpPr>
            <a:spLocks noGrp="1"/>
          </p:cNvSpPr>
          <p:nvPr>
            <p:ph type="title"/>
          </p:nvPr>
        </p:nvSpPr>
        <p:spPr>
          <a:xfrm>
            <a:off x="545990" y="168602"/>
            <a:ext cx="10972800" cy="745797"/>
          </a:xfrm>
        </p:spPr>
        <p:txBody>
          <a:bodyPr>
            <a:normAutofit/>
          </a:bodyPr>
          <a:lstStyle/>
          <a:p>
            <a:r>
              <a:rPr lang="en-US" sz="3200" i="0" cap="small" dirty="0">
                <a:effectLst>
                  <a:outerShdw blurRad="38100" dist="38100" dir="2700000" algn="tl">
                    <a:srgbClr val="000000">
                      <a:alpha val="43137"/>
                    </a:srgbClr>
                  </a:outerShdw>
                </a:effectLst>
                <a:latin typeface="Montserrat ExtraBold" panose="00000900000000000000" pitchFamily="2" charset="0"/>
                <a:cs typeface="+mj-cs"/>
              </a:rPr>
              <a:t>By the way, Python costs are also low</a:t>
            </a:r>
            <a:endParaRPr lang="en-CA" sz="3200" i="0" cap="small" dirty="0">
              <a:effectLst>
                <a:outerShdw blurRad="38100" dist="38100" dir="2700000" algn="tl">
                  <a:srgbClr val="000000">
                    <a:alpha val="43137"/>
                  </a:srgbClr>
                </a:outerShdw>
              </a:effectLst>
              <a:latin typeface="Montserrat ExtraBold" panose="00000900000000000000" pitchFamily="2" charset="0"/>
              <a:cs typeface="+mj-cs"/>
            </a:endParaRPr>
          </a:p>
        </p:txBody>
      </p:sp>
      <p:sp>
        <p:nvSpPr>
          <p:cNvPr id="3" name="TextBox 2">
            <a:extLst>
              <a:ext uri="{FF2B5EF4-FFF2-40B4-BE49-F238E27FC236}">
                <a16:creationId xmlns:a16="http://schemas.microsoft.com/office/drawing/2014/main" id="{DDC82E3F-53DB-FF59-4EB2-E9BD4180C410}"/>
              </a:ext>
            </a:extLst>
          </p:cNvPr>
          <p:cNvSpPr txBox="1"/>
          <p:nvPr/>
        </p:nvSpPr>
        <p:spPr>
          <a:xfrm>
            <a:off x="3926624" y="3429000"/>
            <a:ext cx="4228465" cy="1384995"/>
          </a:xfrm>
          <a:prstGeom prst="rect">
            <a:avLst/>
          </a:prstGeom>
          <a:noFill/>
        </p:spPr>
        <p:txBody>
          <a:bodyPr wrap="none" rtlCol="0">
            <a:spAutoFit/>
          </a:bodyPr>
          <a:lstStyle/>
          <a:p>
            <a:pPr algn="ctr"/>
            <a:r>
              <a:rPr lang="en-US" sz="2800" b="1" i="1" dirty="0">
                <a:solidFill>
                  <a:srgbClr val="FF00FF"/>
                </a:solidFill>
              </a:rPr>
              <a:t>However, Python is slower!</a:t>
            </a:r>
          </a:p>
          <a:p>
            <a:pPr algn="ctr"/>
            <a:endParaRPr lang="en-US" sz="2800" b="1" i="1" dirty="0">
              <a:solidFill>
                <a:srgbClr val="FF00FF"/>
              </a:solidFill>
            </a:endParaRPr>
          </a:p>
          <a:p>
            <a:pPr algn="ctr"/>
            <a:r>
              <a:rPr lang="en-US" sz="2800" b="1" i="1" dirty="0">
                <a:solidFill>
                  <a:schemeClr val="bg1"/>
                </a:solidFill>
                <a:effectLst>
                  <a:glow rad="101600">
                    <a:srgbClr val="FF00FF">
                      <a:alpha val="60000"/>
                    </a:srgbClr>
                  </a:glow>
                </a:effectLst>
              </a:rPr>
              <a:t>Why do you think that is?</a:t>
            </a:r>
            <a:endParaRPr lang="en-CA" sz="2800" b="1" i="1" dirty="0">
              <a:solidFill>
                <a:schemeClr val="bg1"/>
              </a:solidFill>
              <a:effectLst>
                <a:glow rad="101600">
                  <a:srgbClr val="FF00FF">
                    <a:alpha val="60000"/>
                  </a:srgbClr>
                </a:glow>
              </a:effectLst>
            </a:endParaRPr>
          </a:p>
        </p:txBody>
      </p:sp>
      <p:pic>
        <p:nvPicPr>
          <p:cNvPr id="4098" name="Picture 2" descr="The Python Logo | Python Software Foundation">
            <a:extLst>
              <a:ext uri="{FF2B5EF4-FFF2-40B4-BE49-F238E27FC236}">
                <a16:creationId xmlns:a16="http://schemas.microsoft.com/office/drawing/2014/main" id="{0B7DDFAD-710D-0604-6DEE-F2A3E67FA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302" y="1552574"/>
            <a:ext cx="36861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08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664AEC-ED35-15A9-8483-0C71A96F654C}"/>
              </a:ext>
            </a:extLst>
          </p:cNvPr>
          <p:cNvSpPr>
            <a:spLocks noGrp="1"/>
          </p:cNvSpPr>
          <p:nvPr>
            <p:ph type="body" sz="quarter" idx="10"/>
          </p:nvPr>
        </p:nvSpPr>
        <p:spPr>
          <a:xfrm>
            <a:off x="688731" y="815372"/>
            <a:ext cx="10327217" cy="5633960"/>
          </a:xfrm>
        </p:spPr>
        <p:txBody>
          <a:bodyPr>
            <a:normAutofit/>
          </a:bodyPr>
          <a:lstStyle/>
          <a:p>
            <a:r>
              <a:rPr lang="en-US" i="1" dirty="0">
                <a:solidFill>
                  <a:srgbClr val="43FC24"/>
                </a:solidFill>
              </a:rPr>
              <a:t>Truth is, once you know one language, you pretty much know them all!</a:t>
            </a:r>
          </a:p>
          <a:p>
            <a:pPr>
              <a:spcBef>
                <a:spcPts val="1200"/>
              </a:spcBef>
            </a:pPr>
            <a:r>
              <a:rPr lang="en-US" dirty="0"/>
              <a:t>There are differences in </a:t>
            </a:r>
            <a:r>
              <a:rPr lang="en-US" dirty="0">
                <a:solidFill>
                  <a:srgbClr val="FFFF00"/>
                </a:solidFill>
              </a:rPr>
              <a:t>syntax</a:t>
            </a:r>
            <a:r>
              <a:rPr lang="en-US" dirty="0"/>
              <a:t> between languages but they are all built upon the </a:t>
            </a:r>
            <a:r>
              <a:rPr lang="en-US" dirty="0">
                <a:solidFill>
                  <a:srgbClr val="FFFF00"/>
                </a:solidFill>
              </a:rPr>
              <a:t>same core principles:</a:t>
            </a:r>
          </a:p>
          <a:p>
            <a:pPr lvl="1" defTabSz="1076325"/>
            <a:r>
              <a:rPr lang="en-US" dirty="0">
                <a:effectLst>
                  <a:glow rad="101600">
                    <a:srgbClr val="FF00FF">
                      <a:alpha val="60000"/>
                    </a:srgbClr>
                  </a:glow>
                  <a:outerShdw blurRad="38100" dist="38100" dir="2700000" algn="tl">
                    <a:srgbClr val="000000">
                      <a:alpha val="43137"/>
                    </a:srgbClr>
                  </a:outerShdw>
                </a:effectLst>
              </a:rPr>
              <a:t>Sequence	</a:t>
            </a:r>
            <a:r>
              <a:rPr lang="en-US" sz="2600" dirty="0"/>
              <a:t>(code runs in order)</a:t>
            </a:r>
          </a:p>
          <a:p>
            <a:pPr lvl="1" defTabSz="1076325"/>
            <a:r>
              <a:rPr lang="en-US" sz="3800" dirty="0">
                <a:effectLst>
                  <a:glow rad="101600">
                    <a:srgbClr val="FF00FF">
                      <a:alpha val="60000"/>
                    </a:srgbClr>
                  </a:glow>
                  <a:outerShdw blurRad="38100" dist="38100" dir="2700000" algn="tl">
                    <a:srgbClr val="000000">
                      <a:alpha val="43137"/>
                    </a:srgbClr>
                  </a:outerShdw>
                </a:effectLst>
              </a:rPr>
              <a:t>Decision</a:t>
            </a:r>
            <a:r>
              <a:rPr lang="en-US" dirty="0"/>
              <a:t>    	</a:t>
            </a:r>
            <a:r>
              <a:rPr lang="en-US" sz="2800" dirty="0"/>
              <a:t>(code can branch depending on a condition)</a:t>
            </a:r>
          </a:p>
          <a:p>
            <a:pPr lvl="1" defTabSz="1076325"/>
            <a:r>
              <a:rPr lang="en-US" sz="3800" dirty="0">
                <a:effectLst>
                  <a:glow rad="101600">
                    <a:srgbClr val="FF00FF">
                      <a:alpha val="60000"/>
                    </a:srgbClr>
                  </a:glow>
                  <a:outerShdw blurRad="38100" dist="38100" dir="2700000" algn="tl">
                    <a:srgbClr val="000000">
                      <a:alpha val="43137"/>
                    </a:srgbClr>
                  </a:outerShdw>
                </a:effectLst>
              </a:rPr>
              <a:t>Iteration</a:t>
            </a:r>
            <a:r>
              <a:rPr lang="en-US" dirty="0"/>
              <a:t>    	</a:t>
            </a:r>
            <a:r>
              <a:rPr lang="en-US" sz="2800" dirty="0"/>
              <a:t>(code can loop over and over)</a:t>
            </a:r>
          </a:p>
          <a:p>
            <a:pPr lvl="1"/>
            <a:endParaRPr lang="en-CA" dirty="0"/>
          </a:p>
        </p:txBody>
      </p:sp>
      <p:sp>
        <p:nvSpPr>
          <p:cNvPr id="3" name="Title 2">
            <a:extLst>
              <a:ext uri="{FF2B5EF4-FFF2-40B4-BE49-F238E27FC236}">
                <a16:creationId xmlns:a16="http://schemas.microsoft.com/office/drawing/2014/main" id="{B0144650-BD46-5D3A-4A79-2B5380EC2A3D}"/>
              </a:ext>
            </a:extLst>
          </p:cNvPr>
          <p:cNvSpPr>
            <a:spLocks noGrp="1"/>
          </p:cNvSpPr>
          <p:nvPr>
            <p:ph type="title"/>
          </p:nvPr>
        </p:nvSpPr>
        <p:spPr/>
        <p:txBody>
          <a:bodyPr/>
          <a:lstStyle/>
          <a:p>
            <a:r>
              <a:rPr lang="en-US" dirty="0"/>
              <a:t>C++ </a:t>
            </a:r>
            <a:r>
              <a:rPr lang="en-US" i="1" dirty="0">
                <a:solidFill>
                  <a:srgbClr val="FF00FF"/>
                </a:solidFill>
                <a:latin typeface="+mj-lt"/>
              </a:rPr>
              <a:t>vs</a:t>
            </a:r>
            <a:r>
              <a:rPr lang="en-US" dirty="0"/>
              <a:t> Python </a:t>
            </a:r>
            <a:r>
              <a:rPr lang="en-US" i="1" dirty="0">
                <a:solidFill>
                  <a:srgbClr val="FF00FF"/>
                </a:solidFill>
                <a:latin typeface="+mj-lt"/>
              </a:rPr>
              <a:t>vs</a:t>
            </a:r>
            <a:r>
              <a:rPr lang="en-US" dirty="0"/>
              <a:t> Java</a:t>
            </a:r>
            <a:endParaRPr lang="en-CA" dirty="0"/>
          </a:p>
        </p:txBody>
      </p:sp>
    </p:spTree>
    <p:extLst>
      <p:ext uri="{BB962C8B-B14F-4D97-AF65-F5344CB8AC3E}">
        <p14:creationId xmlns:p14="http://schemas.microsoft.com/office/powerpoint/2010/main" val="1825312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80F067-A8C5-4C19-AF27-D642E8AC98DF}"/>
              </a:ext>
            </a:extLst>
          </p:cNvPr>
          <p:cNvSpPr>
            <a:spLocks noGrp="1"/>
          </p:cNvSpPr>
          <p:nvPr>
            <p:ph type="title"/>
          </p:nvPr>
        </p:nvSpPr>
        <p:spPr>
          <a:xfrm>
            <a:off x="545990" y="168603"/>
            <a:ext cx="10972800" cy="571500"/>
          </a:xfrm>
        </p:spPr>
        <p:txBody>
          <a:bodyPr anchor="ctr">
            <a:normAutofit/>
          </a:bodyPr>
          <a:lstStyle/>
          <a:p>
            <a:pPr>
              <a:lnSpc>
                <a:spcPct val="90000"/>
              </a:lnSpc>
            </a:pPr>
            <a:r>
              <a:rPr lang="en-US" sz="3300" dirty="0"/>
              <a:t>Hello World!</a:t>
            </a:r>
            <a:endParaRPr lang="en-CA" sz="3300" dirty="0"/>
          </a:p>
        </p:txBody>
      </p:sp>
      <p:sp>
        <p:nvSpPr>
          <p:cNvPr id="10" name="Content Placeholder 2">
            <a:extLst>
              <a:ext uri="{FF2B5EF4-FFF2-40B4-BE49-F238E27FC236}">
                <a16:creationId xmlns:a16="http://schemas.microsoft.com/office/drawing/2014/main" id="{6767ADF0-9CC3-A1DD-559B-E37E20F4D1BC}"/>
              </a:ext>
            </a:extLst>
          </p:cNvPr>
          <p:cNvSpPr>
            <a:spLocks noGrp="1"/>
          </p:cNvSpPr>
          <p:nvPr>
            <p:ph sz="half" idx="1"/>
          </p:nvPr>
        </p:nvSpPr>
        <p:spPr>
          <a:xfrm>
            <a:off x="-863119" y="1516473"/>
            <a:ext cx="5384800" cy="902969"/>
          </a:xfrm>
        </p:spPr>
        <p:txBody>
          <a:bodyPr/>
          <a:lstStyle/>
          <a:p>
            <a:pPr marL="0" indent="0" algn="ctr">
              <a:buNone/>
            </a:pPr>
            <a:r>
              <a:rPr lang="en-US" dirty="0">
                <a:effectLst>
                  <a:glow rad="101600">
                    <a:srgbClr val="00B0F0">
                      <a:alpha val="60000"/>
                    </a:srgbClr>
                  </a:glow>
                  <a:outerShdw blurRad="38100" dist="38100" dir="2700000" algn="tl">
                    <a:srgbClr val="000000">
                      <a:alpha val="43137"/>
                    </a:srgbClr>
                  </a:outerShdw>
                </a:effectLst>
              </a:rPr>
              <a:t>Python</a:t>
            </a:r>
          </a:p>
          <a:p>
            <a:endParaRPr lang="en-US" dirty="0"/>
          </a:p>
        </p:txBody>
      </p:sp>
      <p:sp>
        <p:nvSpPr>
          <p:cNvPr id="12" name="Content Placeholder 3">
            <a:extLst>
              <a:ext uri="{FF2B5EF4-FFF2-40B4-BE49-F238E27FC236}">
                <a16:creationId xmlns:a16="http://schemas.microsoft.com/office/drawing/2014/main" id="{E39E6B85-E504-70AE-93E4-B42FD7CCA998}"/>
              </a:ext>
            </a:extLst>
          </p:cNvPr>
          <p:cNvSpPr>
            <a:spLocks noGrp="1"/>
          </p:cNvSpPr>
          <p:nvPr>
            <p:ph sz="half" idx="2"/>
          </p:nvPr>
        </p:nvSpPr>
        <p:spPr>
          <a:xfrm>
            <a:off x="3161226" y="1479870"/>
            <a:ext cx="5384800" cy="4525963"/>
          </a:xfrm>
        </p:spPr>
        <p:txBody>
          <a:bodyPr/>
          <a:lstStyle/>
          <a:p>
            <a:pPr marL="0" indent="0" algn="ctr">
              <a:buNone/>
            </a:pPr>
            <a:r>
              <a:rPr lang="en-US" dirty="0">
                <a:effectLst>
                  <a:glow rad="101600">
                    <a:srgbClr val="FF00FF">
                      <a:alpha val="60000"/>
                    </a:srgbClr>
                  </a:glow>
                  <a:outerShdw blurRad="38100" dist="38100" dir="2700000" algn="tl">
                    <a:srgbClr val="000000">
                      <a:alpha val="43137"/>
                    </a:srgbClr>
                  </a:outerShdw>
                </a:effectLst>
              </a:rPr>
              <a:t>Java</a:t>
            </a:r>
          </a:p>
        </p:txBody>
      </p:sp>
      <p:pic>
        <p:nvPicPr>
          <p:cNvPr id="9" name="Picture 8">
            <a:extLst>
              <a:ext uri="{FF2B5EF4-FFF2-40B4-BE49-F238E27FC236}">
                <a16:creationId xmlns:a16="http://schemas.microsoft.com/office/drawing/2014/main" id="{46407AA4-1AA8-D768-1948-7548343C9E95}"/>
              </a:ext>
            </a:extLst>
          </p:cNvPr>
          <p:cNvPicPr>
            <a:picLocks noChangeAspect="1"/>
          </p:cNvPicPr>
          <p:nvPr/>
        </p:nvPicPr>
        <p:blipFill rotWithShape="1">
          <a:blip r:embed="rId3"/>
          <a:srcRect l="46181" r="16447" b="5956"/>
          <a:stretch/>
        </p:blipFill>
        <p:spPr>
          <a:xfrm>
            <a:off x="432281" y="2513349"/>
            <a:ext cx="2794000" cy="2857143"/>
          </a:xfrm>
          <a:prstGeom prst="rect">
            <a:avLst/>
          </a:prstGeom>
        </p:spPr>
      </p:pic>
      <p:sp>
        <p:nvSpPr>
          <p:cNvPr id="2" name="Content Placeholder 3">
            <a:extLst>
              <a:ext uri="{FF2B5EF4-FFF2-40B4-BE49-F238E27FC236}">
                <a16:creationId xmlns:a16="http://schemas.microsoft.com/office/drawing/2014/main" id="{95828BA6-4B42-2227-50A2-0556588038B3}"/>
              </a:ext>
            </a:extLst>
          </p:cNvPr>
          <p:cNvSpPr txBox="1">
            <a:spLocks/>
          </p:cNvSpPr>
          <p:nvPr/>
        </p:nvSpPr>
        <p:spPr>
          <a:xfrm>
            <a:off x="7401205" y="1542562"/>
            <a:ext cx="5384800" cy="4525963"/>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4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4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Font typeface="Arial" pitchFamily="34" charset="0"/>
              <a:buNone/>
            </a:pPr>
            <a:r>
              <a:rPr lang="en-US" dirty="0">
                <a:effectLst>
                  <a:glow rad="101600">
                    <a:srgbClr val="00CCFF">
                      <a:alpha val="60000"/>
                    </a:srgbClr>
                  </a:glow>
                  <a:outerShdw blurRad="38100" dist="38100" dir="2700000" algn="tl">
                    <a:srgbClr val="000000">
                      <a:alpha val="43137"/>
                    </a:srgbClr>
                  </a:outerShdw>
                </a:effectLst>
              </a:rPr>
              <a:t>C++</a:t>
            </a:r>
          </a:p>
        </p:txBody>
      </p:sp>
      <p:pic>
        <p:nvPicPr>
          <p:cNvPr id="5" name="Picture 4">
            <a:extLst>
              <a:ext uri="{FF2B5EF4-FFF2-40B4-BE49-F238E27FC236}">
                <a16:creationId xmlns:a16="http://schemas.microsoft.com/office/drawing/2014/main" id="{BB30D0AB-AF2C-7091-D705-3FC30C8D8241}"/>
              </a:ext>
            </a:extLst>
          </p:cNvPr>
          <p:cNvPicPr>
            <a:picLocks noChangeAspect="1"/>
          </p:cNvPicPr>
          <p:nvPr/>
        </p:nvPicPr>
        <p:blipFill rotWithShape="1">
          <a:blip r:embed="rId4"/>
          <a:srcRect t="4154" r="36489"/>
          <a:stretch/>
        </p:blipFill>
        <p:spPr>
          <a:xfrm>
            <a:off x="8407880" y="2499447"/>
            <a:ext cx="3350934" cy="2857144"/>
          </a:xfrm>
          <a:prstGeom prst="rect">
            <a:avLst/>
          </a:prstGeom>
        </p:spPr>
      </p:pic>
      <p:sp>
        <p:nvSpPr>
          <p:cNvPr id="11" name="TextBox 10">
            <a:extLst>
              <a:ext uri="{FF2B5EF4-FFF2-40B4-BE49-F238E27FC236}">
                <a16:creationId xmlns:a16="http://schemas.microsoft.com/office/drawing/2014/main" id="{995D8F00-5AE0-415E-1A61-5BD7A0B33865}"/>
              </a:ext>
            </a:extLst>
          </p:cNvPr>
          <p:cNvSpPr txBox="1"/>
          <p:nvPr/>
        </p:nvSpPr>
        <p:spPr>
          <a:xfrm>
            <a:off x="126890" y="5524477"/>
            <a:ext cx="3404782" cy="461665"/>
          </a:xfrm>
          <a:prstGeom prst="rect">
            <a:avLst/>
          </a:prstGeom>
          <a:noFill/>
        </p:spPr>
        <p:txBody>
          <a:bodyPr wrap="square">
            <a:spAutoFit/>
          </a:bodyPr>
          <a:lstStyle/>
          <a:p>
            <a:pPr marL="0" indent="0" algn="ctr">
              <a:buNone/>
            </a:pPr>
            <a:r>
              <a:rPr lang="en-US" sz="2400" b="1" dirty="0">
                <a:solidFill>
                  <a:schemeClr val="bg1"/>
                </a:solidFill>
                <a:effectLst>
                  <a:glow rad="101600">
                    <a:srgbClr val="00B0F0">
                      <a:alpha val="60000"/>
                    </a:srgbClr>
                  </a:glow>
                  <a:outerShdw blurRad="38100" dist="38100" dir="2700000" algn="tl">
                    <a:srgbClr val="000000">
                      <a:alpha val="43137"/>
                    </a:srgbClr>
                  </a:outerShdw>
                </a:effectLst>
                <a:latin typeface="Calibri" panose="020F0502020204030204" pitchFamily="34" charset="0"/>
                <a:cs typeface="Calibri" panose="020F0502020204030204" pitchFamily="34" charset="0"/>
              </a:rPr>
              <a:t>(Fully Scripted)</a:t>
            </a:r>
          </a:p>
        </p:txBody>
      </p:sp>
      <p:sp>
        <p:nvSpPr>
          <p:cNvPr id="13" name="TextBox 12">
            <a:extLst>
              <a:ext uri="{FF2B5EF4-FFF2-40B4-BE49-F238E27FC236}">
                <a16:creationId xmlns:a16="http://schemas.microsoft.com/office/drawing/2014/main" id="{4EDDE2AD-24CE-7C5C-664C-9D5FF2EE667E}"/>
              </a:ext>
            </a:extLst>
          </p:cNvPr>
          <p:cNvSpPr txBox="1"/>
          <p:nvPr/>
        </p:nvSpPr>
        <p:spPr>
          <a:xfrm>
            <a:off x="4151235" y="5524477"/>
            <a:ext cx="3404782" cy="461665"/>
          </a:xfrm>
          <a:prstGeom prst="rect">
            <a:avLst/>
          </a:prstGeom>
          <a:noFill/>
        </p:spPr>
        <p:txBody>
          <a:bodyPr wrap="square">
            <a:spAutoFit/>
          </a:bodyPr>
          <a:lstStyle/>
          <a:p>
            <a:pPr marL="0" indent="0" algn="ctr">
              <a:buNone/>
            </a:pPr>
            <a:r>
              <a:rPr lang="en-US" sz="2400" b="1" dirty="0">
                <a:solidFill>
                  <a:schemeClr val="bg1"/>
                </a:solidFill>
                <a:effectLst>
                  <a:glow rad="101600">
                    <a:srgbClr val="FF00FF">
                      <a:alpha val="60000"/>
                    </a:srgbClr>
                  </a:glow>
                  <a:outerShdw blurRad="38100" dist="38100" dir="2700000" algn="tl">
                    <a:srgbClr val="000000">
                      <a:alpha val="43137"/>
                    </a:srgbClr>
                  </a:outerShdw>
                </a:effectLst>
                <a:latin typeface="Calibri" panose="020F0502020204030204" pitchFamily="34" charset="0"/>
                <a:cs typeface="Calibri" panose="020F0502020204030204" pitchFamily="34" charset="0"/>
              </a:rPr>
              <a:t>(Hybrid)</a:t>
            </a:r>
          </a:p>
        </p:txBody>
      </p:sp>
      <p:sp>
        <p:nvSpPr>
          <p:cNvPr id="14" name="TextBox 13">
            <a:extLst>
              <a:ext uri="{FF2B5EF4-FFF2-40B4-BE49-F238E27FC236}">
                <a16:creationId xmlns:a16="http://schemas.microsoft.com/office/drawing/2014/main" id="{783D6D37-00A6-7EA6-1CA0-5A0A89B79430}"/>
              </a:ext>
            </a:extLst>
          </p:cNvPr>
          <p:cNvSpPr txBox="1"/>
          <p:nvPr/>
        </p:nvSpPr>
        <p:spPr>
          <a:xfrm>
            <a:off x="8391214" y="5544168"/>
            <a:ext cx="3404782" cy="461665"/>
          </a:xfrm>
          <a:prstGeom prst="rect">
            <a:avLst/>
          </a:prstGeom>
          <a:noFill/>
        </p:spPr>
        <p:txBody>
          <a:bodyPr wrap="square">
            <a:spAutoFit/>
          </a:bodyPr>
          <a:lstStyle/>
          <a:p>
            <a:pPr marL="0" indent="0" algn="ctr">
              <a:buNone/>
            </a:pPr>
            <a:r>
              <a:rPr lang="en-US" sz="2400" b="1" dirty="0">
                <a:solidFill>
                  <a:schemeClr val="bg1"/>
                </a:solidFill>
                <a:effectLst>
                  <a:glow rad="101600">
                    <a:srgbClr val="00B0F0">
                      <a:alpha val="60000"/>
                    </a:srgbClr>
                  </a:glow>
                  <a:outerShdw blurRad="38100" dist="38100" dir="2700000" algn="tl">
                    <a:srgbClr val="000000">
                      <a:alpha val="43137"/>
                    </a:srgbClr>
                  </a:outerShdw>
                </a:effectLst>
                <a:latin typeface="Calibri" panose="020F0502020204030204" pitchFamily="34" charset="0"/>
                <a:cs typeface="Calibri" panose="020F0502020204030204" pitchFamily="34" charset="0"/>
              </a:rPr>
              <a:t>(Fully Compiled)</a:t>
            </a:r>
          </a:p>
        </p:txBody>
      </p:sp>
      <p:pic>
        <p:nvPicPr>
          <p:cNvPr id="16" name="Picture 15">
            <a:extLst>
              <a:ext uri="{FF2B5EF4-FFF2-40B4-BE49-F238E27FC236}">
                <a16:creationId xmlns:a16="http://schemas.microsoft.com/office/drawing/2014/main" id="{A235E361-8C9A-D7E4-EEAD-F9473F687103}"/>
              </a:ext>
            </a:extLst>
          </p:cNvPr>
          <p:cNvPicPr>
            <a:picLocks noChangeAspect="1"/>
          </p:cNvPicPr>
          <p:nvPr/>
        </p:nvPicPr>
        <p:blipFill>
          <a:blip r:embed="rId5"/>
          <a:stretch>
            <a:fillRect/>
          </a:stretch>
        </p:blipFill>
        <p:spPr>
          <a:xfrm>
            <a:off x="3539937" y="2513349"/>
            <a:ext cx="4472566" cy="2802089"/>
          </a:xfrm>
          <a:prstGeom prst="rect">
            <a:avLst/>
          </a:prstGeom>
        </p:spPr>
      </p:pic>
    </p:spTree>
    <p:extLst>
      <p:ext uri="{BB962C8B-B14F-4D97-AF65-F5344CB8AC3E}">
        <p14:creationId xmlns:p14="http://schemas.microsoft.com/office/powerpoint/2010/main" val="1945387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956B-04E8-5BC0-CC26-C69B7BEB9174}"/>
              </a:ext>
            </a:extLst>
          </p:cNvPr>
          <p:cNvSpPr>
            <a:spLocks noGrp="1"/>
          </p:cNvSpPr>
          <p:nvPr>
            <p:ph type="title"/>
          </p:nvPr>
        </p:nvSpPr>
        <p:spPr/>
        <p:txBody>
          <a:bodyPr>
            <a:normAutofit fontScale="90000"/>
          </a:bodyPr>
          <a:lstStyle/>
          <a:p>
            <a:r>
              <a:rPr lang="en-US" dirty="0"/>
              <a:t>Python vs Java</a:t>
            </a:r>
            <a:endParaRPr lang="en-CA" dirty="0"/>
          </a:p>
        </p:txBody>
      </p:sp>
      <p:sp>
        <p:nvSpPr>
          <p:cNvPr id="3" name="Content Placeholder 2">
            <a:extLst>
              <a:ext uri="{FF2B5EF4-FFF2-40B4-BE49-F238E27FC236}">
                <a16:creationId xmlns:a16="http://schemas.microsoft.com/office/drawing/2014/main" id="{2E5E0B85-D118-9432-0EAD-18493C92EC81}"/>
              </a:ext>
            </a:extLst>
          </p:cNvPr>
          <p:cNvSpPr>
            <a:spLocks noGrp="1"/>
          </p:cNvSpPr>
          <p:nvPr>
            <p:ph sz="half" idx="1"/>
          </p:nvPr>
        </p:nvSpPr>
        <p:spPr>
          <a:xfrm>
            <a:off x="194409" y="740103"/>
            <a:ext cx="5384800" cy="4943642"/>
          </a:xfrm>
          <a:effectLst>
            <a:glow rad="101600">
              <a:srgbClr val="00CCFF">
                <a:alpha val="60000"/>
              </a:srgbClr>
            </a:glow>
          </a:effectLst>
        </p:spPr>
        <p:txBody>
          <a:bodyPr>
            <a:normAutofit fontScale="40000" lnSpcReduction="20000"/>
          </a:bodyPr>
          <a:lstStyle/>
          <a:p>
            <a:pPr marL="0" indent="0" algn="ctr">
              <a:buNone/>
            </a:pPr>
            <a:r>
              <a:rPr lang="en-US" sz="9000" dirty="0">
                <a:effectLst>
                  <a:glow rad="101600">
                    <a:srgbClr val="00CCFF">
                      <a:alpha val="60000"/>
                    </a:srgbClr>
                  </a:glow>
                  <a:outerShdw blurRad="38100" dist="38100" dir="2700000" algn="tl">
                    <a:srgbClr val="000000">
                      <a:alpha val="43137"/>
                    </a:srgbClr>
                  </a:outerShdw>
                </a:effectLst>
              </a:rPr>
              <a:t>Python</a:t>
            </a:r>
            <a:endParaRPr lang="en-US" sz="8000" dirty="0">
              <a:effectLst>
                <a:glow rad="101600">
                  <a:srgbClr val="00CCFF">
                    <a:alpha val="60000"/>
                  </a:srgbClr>
                </a:glow>
                <a:outerShdw blurRad="38100" dist="38100" dir="2700000" algn="tl">
                  <a:srgbClr val="000000">
                    <a:alpha val="43137"/>
                  </a:srgbClr>
                </a:outerShdw>
              </a:effectLst>
            </a:endParaRPr>
          </a:p>
          <a:p>
            <a:pPr marL="0" indent="0" algn="ctr">
              <a:buNone/>
            </a:pPr>
            <a:endParaRPr lang="en-US" sz="3800" dirty="0">
              <a:effectLst>
                <a:glow rad="101600">
                  <a:srgbClr val="00CCFF">
                    <a:alpha val="60000"/>
                  </a:srgbClr>
                </a:glow>
                <a:outerShdw blurRad="38100" dist="38100" dir="2700000" algn="tl">
                  <a:srgbClr val="000000">
                    <a:alpha val="43137"/>
                  </a:srgbClr>
                </a:outerShdw>
              </a:effectLst>
            </a:endParaRPr>
          </a:p>
          <a:p>
            <a:r>
              <a:rPr lang="en-US" sz="6000" dirty="0">
                <a:solidFill>
                  <a:srgbClr val="00FFFF"/>
                </a:solidFill>
              </a:rPr>
              <a:t>Dynamically Typed</a:t>
            </a:r>
          </a:p>
          <a:p>
            <a:r>
              <a:rPr lang="en-US" sz="6000" dirty="0">
                <a:solidFill>
                  <a:srgbClr val="00FFFF"/>
                </a:solidFill>
              </a:rPr>
              <a:t>Interpreted</a:t>
            </a:r>
          </a:p>
          <a:p>
            <a:r>
              <a:rPr lang="en-US" sz="6000" dirty="0"/>
              <a:t>Highly readable and concise</a:t>
            </a:r>
          </a:p>
          <a:p>
            <a:r>
              <a:rPr lang="en-US" sz="6000" dirty="0"/>
              <a:t>Harder to debug</a:t>
            </a:r>
          </a:p>
          <a:p>
            <a:r>
              <a:rPr lang="en-US" sz="6000" dirty="0"/>
              <a:t>Runs everywhere</a:t>
            </a:r>
          </a:p>
          <a:p>
            <a:r>
              <a:rPr lang="en-US" sz="6000" dirty="0"/>
              <a:t>Very active developer community</a:t>
            </a:r>
          </a:p>
          <a:p>
            <a:r>
              <a:rPr lang="en-US" sz="6000" dirty="0"/>
              <a:t>Machine Learning/Science</a:t>
            </a:r>
          </a:p>
          <a:p>
            <a:r>
              <a:rPr lang="en-US" sz="6000" dirty="0"/>
              <a:t>Is starting to dislodge Java</a:t>
            </a:r>
          </a:p>
          <a:p>
            <a:r>
              <a:rPr lang="en-US" sz="6000" dirty="0"/>
              <a:t>Has CLI (Command Line Interpreter)</a:t>
            </a:r>
          </a:p>
          <a:p>
            <a:r>
              <a:rPr lang="en-US" sz="6000" dirty="0"/>
              <a:t>Slower</a:t>
            </a:r>
          </a:p>
          <a:p>
            <a:endParaRPr lang="en-CA" dirty="0"/>
          </a:p>
        </p:txBody>
      </p:sp>
      <p:sp>
        <p:nvSpPr>
          <p:cNvPr id="4" name="Content Placeholder 3">
            <a:extLst>
              <a:ext uri="{FF2B5EF4-FFF2-40B4-BE49-F238E27FC236}">
                <a16:creationId xmlns:a16="http://schemas.microsoft.com/office/drawing/2014/main" id="{44196ACE-7E55-8A2D-F6C9-95EADA12A712}"/>
              </a:ext>
            </a:extLst>
          </p:cNvPr>
          <p:cNvSpPr>
            <a:spLocks noGrp="1"/>
          </p:cNvSpPr>
          <p:nvPr>
            <p:ph sz="half" idx="2"/>
          </p:nvPr>
        </p:nvSpPr>
        <p:spPr>
          <a:xfrm>
            <a:off x="5828599" y="740103"/>
            <a:ext cx="6041772" cy="5130350"/>
          </a:xfrm>
        </p:spPr>
        <p:txBody>
          <a:bodyPr>
            <a:normAutofit fontScale="40000" lnSpcReduction="20000"/>
          </a:bodyPr>
          <a:lstStyle/>
          <a:p>
            <a:pPr marL="0" indent="0" algn="ctr">
              <a:buNone/>
            </a:pPr>
            <a:r>
              <a:rPr lang="en-US" sz="9000" dirty="0">
                <a:effectLst>
                  <a:glow rad="101600">
                    <a:srgbClr val="FF00FF">
                      <a:alpha val="60000"/>
                    </a:srgbClr>
                  </a:glow>
                  <a:outerShdw blurRad="38100" dist="38100" dir="2700000" algn="tl">
                    <a:srgbClr val="000000">
                      <a:alpha val="43137"/>
                    </a:srgbClr>
                  </a:outerShdw>
                </a:effectLst>
              </a:rPr>
              <a:t>Java</a:t>
            </a:r>
          </a:p>
          <a:p>
            <a:pPr marL="0" indent="0" algn="ctr">
              <a:buNone/>
            </a:pPr>
            <a:endParaRPr lang="en-CA" dirty="0">
              <a:effectLst>
                <a:glow rad="101600">
                  <a:srgbClr val="FF00FF">
                    <a:alpha val="60000"/>
                  </a:srgbClr>
                </a:glow>
                <a:outerShdw blurRad="38100" dist="38100" dir="2700000" algn="tl">
                  <a:srgbClr val="000000">
                    <a:alpha val="43137"/>
                  </a:srgbClr>
                </a:outerShdw>
              </a:effectLst>
            </a:endParaRPr>
          </a:p>
          <a:p>
            <a:r>
              <a:rPr lang="en-CA" sz="6000" dirty="0">
                <a:solidFill>
                  <a:srgbClr val="FF33CC"/>
                </a:solidFill>
              </a:rPr>
              <a:t>Statically Typed</a:t>
            </a:r>
          </a:p>
          <a:p>
            <a:r>
              <a:rPr lang="en-US" sz="6000" dirty="0">
                <a:solidFill>
                  <a:srgbClr val="FF33CC"/>
                </a:solidFill>
              </a:rPr>
              <a:t>Hybrid</a:t>
            </a:r>
          </a:p>
          <a:p>
            <a:r>
              <a:rPr lang="en-CA" sz="6000" dirty="0"/>
              <a:t>More verbose but more structured</a:t>
            </a:r>
          </a:p>
          <a:p>
            <a:r>
              <a:rPr lang="en-CA" sz="6000" dirty="0"/>
              <a:t>Easier to debug</a:t>
            </a:r>
          </a:p>
          <a:p>
            <a:r>
              <a:rPr lang="en-CA" sz="6000" dirty="0"/>
              <a:t>Runs Everywhere</a:t>
            </a:r>
          </a:p>
          <a:p>
            <a:r>
              <a:rPr lang="en-US" sz="6000" dirty="0"/>
              <a:t>Huge Legacy of code</a:t>
            </a:r>
          </a:p>
          <a:p>
            <a:r>
              <a:rPr lang="en-US" sz="6000" dirty="0"/>
              <a:t>Scales better than Python</a:t>
            </a:r>
          </a:p>
          <a:p>
            <a:r>
              <a:rPr lang="en-US" sz="6000" dirty="0"/>
              <a:t>Strong in web development </a:t>
            </a:r>
            <a:r>
              <a:rPr lang="en-US" sz="5000" dirty="0"/>
              <a:t>(starting to erode vs </a:t>
            </a:r>
            <a:r>
              <a:rPr lang="en-US" sz="5000" dirty="0" err="1"/>
              <a:t>javascript</a:t>
            </a:r>
            <a:r>
              <a:rPr lang="en-US" sz="5000" dirty="0"/>
              <a:t> at the backend)</a:t>
            </a:r>
          </a:p>
          <a:p>
            <a:r>
              <a:rPr lang="en-US" sz="6000" dirty="0"/>
              <a:t>Strong in embedded systems</a:t>
            </a:r>
          </a:p>
          <a:p>
            <a:r>
              <a:rPr lang="en-US" sz="6000" dirty="0"/>
              <a:t>No CLI</a:t>
            </a:r>
          </a:p>
          <a:p>
            <a:r>
              <a:rPr lang="en-US" sz="6000" dirty="0"/>
              <a:t>Faster</a:t>
            </a:r>
            <a:endParaRPr lang="en-US" sz="5100" dirty="0"/>
          </a:p>
        </p:txBody>
      </p:sp>
      <p:sp>
        <p:nvSpPr>
          <p:cNvPr id="5" name="TextBox 4">
            <a:extLst>
              <a:ext uri="{FF2B5EF4-FFF2-40B4-BE49-F238E27FC236}">
                <a16:creationId xmlns:a16="http://schemas.microsoft.com/office/drawing/2014/main" id="{6B20912E-4C98-20FF-16E9-A472017904EE}"/>
              </a:ext>
            </a:extLst>
          </p:cNvPr>
          <p:cNvSpPr txBox="1"/>
          <p:nvPr/>
        </p:nvSpPr>
        <p:spPr>
          <a:xfrm>
            <a:off x="2525089" y="6087529"/>
            <a:ext cx="7564891" cy="369332"/>
          </a:xfrm>
          <a:prstGeom prst="rect">
            <a:avLst/>
          </a:prstGeom>
          <a:noFill/>
        </p:spPr>
        <p:txBody>
          <a:bodyPr wrap="none" rtlCol="0">
            <a:spAutoFit/>
          </a:bodyPr>
          <a:lstStyle/>
          <a:p>
            <a:r>
              <a:rPr lang="en-US" b="1" dirty="0">
                <a:solidFill>
                  <a:schemeClr val="bg1"/>
                </a:solidFill>
                <a:effectLst>
                  <a:outerShdw blurRad="50800" dist="50800" dir="2700000" algn="ctr" rotWithShape="0">
                    <a:srgbClr val="43FC24"/>
                  </a:outerShdw>
                </a:effectLst>
                <a:latin typeface="Verdana" panose="020B0604030504040204" pitchFamily="34" charset="0"/>
                <a:ea typeface="Verdana" panose="020B0604030504040204" pitchFamily="34" charset="0"/>
              </a:rPr>
              <a:t>Bottom line?  Learn them both…looks good on a resume!</a:t>
            </a:r>
            <a:endParaRPr lang="en-CA" b="1" dirty="0">
              <a:solidFill>
                <a:schemeClr val="bg1"/>
              </a:solidFill>
              <a:effectLst>
                <a:outerShdw blurRad="50800" dist="50800" dir="2700000" algn="ctr" rotWithShape="0">
                  <a:srgbClr val="43FC24"/>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17534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956B-04E8-5BC0-CC26-C69B7BEB9174}"/>
              </a:ext>
            </a:extLst>
          </p:cNvPr>
          <p:cNvSpPr>
            <a:spLocks noGrp="1"/>
          </p:cNvSpPr>
          <p:nvPr>
            <p:ph type="title"/>
          </p:nvPr>
        </p:nvSpPr>
        <p:spPr/>
        <p:txBody>
          <a:bodyPr>
            <a:normAutofit fontScale="90000"/>
          </a:bodyPr>
          <a:lstStyle/>
          <a:p>
            <a:r>
              <a:rPr lang="en-US" dirty="0"/>
              <a:t>Python Syntax vs Java Syntax</a:t>
            </a:r>
            <a:endParaRPr lang="en-CA" dirty="0"/>
          </a:p>
        </p:txBody>
      </p:sp>
      <p:sp>
        <p:nvSpPr>
          <p:cNvPr id="3" name="Content Placeholder 2">
            <a:extLst>
              <a:ext uri="{FF2B5EF4-FFF2-40B4-BE49-F238E27FC236}">
                <a16:creationId xmlns:a16="http://schemas.microsoft.com/office/drawing/2014/main" id="{2E5E0B85-D118-9432-0EAD-18493C92EC81}"/>
              </a:ext>
            </a:extLst>
          </p:cNvPr>
          <p:cNvSpPr>
            <a:spLocks noGrp="1"/>
          </p:cNvSpPr>
          <p:nvPr>
            <p:ph sz="half" idx="1"/>
          </p:nvPr>
        </p:nvSpPr>
        <p:spPr>
          <a:xfrm>
            <a:off x="270256" y="1643455"/>
            <a:ext cx="5384800" cy="4525963"/>
          </a:xfrm>
          <a:solidFill>
            <a:srgbClr val="00FFFF">
              <a:alpha val="20000"/>
            </a:srgbClr>
          </a:solidFill>
          <a:ln>
            <a:solidFill>
              <a:srgbClr val="00FFFF"/>
            </a:solidFill>
          </a:ln>
          <a:effectLst/>
        </p:spPr>
        <p:txBody>
          <a:bodyPr lIns="468000" rIns="468000">
            <a:normAutofit/>
          </a:bodyPr>
          <a:lstStyle/>
          <a:p>
            <a:pPr marL="0" indent="0" algn="ctr">
              <a:buNone/>
            </a:pPr>
            <a:r>
              <a:rPr lang="en-US" sz="5200" dirty="0">
                <a:effectLst>
                  <a:glow rad="101600">
                    <a:schemeClr val="tx1">
                      <a:alpha val="60000"/>
                    </a:schemeClr>
                  </a:glow>
                  <a:outerShdw blurRad="38100" dist="38100" dir="2700000" algn="tl">
                    <a:srgbClr val="000000">
                      <a:alpha val="43137"/>
                    </a:srgbClr>
                  </a:outerShdw>
                </a:effectLst>
              </a:rPr>
              <a:t>Python</a:t>
            </a:r>
          </a:p>
          <a:p>
            <a:pPr marL="0" indent="0" algn="ctr">
              <a:buNone/>
            </a:pPr>
            <a:endParaRPr lang="en-US" sz="3800" dirty="0">
              <a:effectLst>
                <a:glow rad="101600">
                  <a:srgbClr val="00CCFF">
                    <a:alpha val="60000"/>
                  </a:srgbClr>
                </a:glow>
                <a:outerShdw blurRad="38100" dist="38100" dir="2700000" algn="tl">
                  <a:srgbClr val="000000">
                    <a:alpha val="43137"/>
                  </a:srgbClr>
                </a:outerShdw>
              </a:effectLst>
            </a:endParaRPr>
          </a:p>
          <a:p>
            <a:r>
              <a:rPr lang="en-US" dirty="0">
                <a:solidFill>
                  <a:srgbClr val="00CCFF"/>
                </a:solidFill>
              </a:rPr>
              <a:t>Indentation</a:t>
            </a:r>
          </a:p>
          <a:p>
            <a:r>
              <a:rPr lang="en-US" sz="3400" dirty="0">
                <a:solidFill>
                  <a:srgbClr val="00CCFF"/>
                </a:solidFill>
              </a:rPr>
              <a:t>Concise	</a:t>
            </a:r>
            <a:endParaRPr lang="en-US" sz="3400" dirty="0"/>
          </a:p>
          <a:p>
            <a:endParaRPr lang="en-CA" dirty="0"/>
          </a:p>
        </p:txBody>
      </p:sp>
      <p:sp>
        <p:nvSpPr>
          <p:cNvPr id="4" name="Content Placeholder 3">
            <a:extLst>
              <a:ext uri="{FF2B5EF4-FFF2-40B4-BE49-F238E27FC236}">
                <a16:creationId xmlns:a16="http://schemas.microsoft.com/office/drawing/2014/main" id="{44196ACE-7E55-8A2D-F6C9-95EADA12A712}"/>
              </a:ext>
            </a:extLst>
          </p:cNvPr>
          <p:cNvSpPr>
            <a:spLocks noGrp="1"/>
          </p:cNvSpPr>
          <p:nvPr>
            <p:ph sz="half" idx="2"/>
          </p:nvPr>
        </p:nvSpPr>
        <p:spPr>
          <a:xfrm>
            <a:off x="6480323" y="1643454"/>
            <a:ext cx="5384800" cy="4525963"/>
          </a:xfrm>
          <a:solidFill>
            <a:srgbClr val="FF33CC">
              <a:alpha val="20000"/>
            </a:srgbClr>
          </a:solidFill>
          <a:ln>
            <a:solidFill>
              <a:srgbClr val="FF00FF"/>
            </a:solidFill>
          </a:ln>
        </p:spPr>
        <p:txBody>
          <a:bodyPr lIns="468000" rIns="468000">
            <a:normAutofit/>
          </a:bodyPr>
          <a:lstStyle/>
          <a:p>
            <a:pPr marL="0" indent="0" algn="ctr">
              <a:buNone/>
            </a:pPr>
            <a:r>
              <a:rPr lang="en-US" sz="5200" dirty="0">
                <a:effectLst>
                  <a:glow rad="101600">
                    <a:srgbClr val="FF00FF">
                      <a:alpha val="60000"/>
                    </a:srgbClr>
                  </a:glow>
                  <a:outerShdw blurRad="38100" dist="38100" dir="2700000" algn="tl">
                    <a:srgbClr val="000000">
                      <a:alpha val="43137"/>
                    </a:srgbClr>
                  </a:outerShdw>
                </a:effectLst>
              </a:rPr>
              <a:t>Java</a:t>
            </a:r>
          </a:p>
          <a:p>
            <a:pPr marL="0" indent="0" algn="ctr">
              <a:buNone/>
            </a:pPr>
            <a:endParaRPr lang="en-CA" dirty="0">
              <a:effectLst>
                <a:glow rad="101600">
                  <a:srgbClr val="FF00FF">
                    <a:alpha val="60000"/>
                  </a:srgbClr>
                </a:glow>
                <a:outerShdw blurRad="38100" dist="38100" dir="2700000" algn="tl">
                  <a:srgbClr val="000000">
                    <a:alpha val="43137"/>
                  </a:srgbClr>
                </a:outerShdw>
              </a:effectLst>
            </a:endParaRPr>
          </a:p>
          <a:p>
            <a:r>
              <a:rPr lang="en-US" dirty="0">
                <a:solidFill>
                  <a:srgbClr val="FF00FF"/>
                </a:solidFill>
              </a:rPr>
              <a:t>{ }</a:t>
            </a:r>
          </a:p>
          <a:p>
            <a:r>
              <a:rPr lang="en-US" sz="3700" dirty="0">
                <a:solidFill>
                  <a:srgbClr val="FF00FF"/>
                </a:solidFill>
              </a:rPr>
              <a:t>Verbose</a:t>
            </a:r>
            <a:endParaRPr lang="en-US" sz="3700" dirty="0"/>
          </a:p>
        </p:txBody>
      </p:sp>
    </p:spTree>
    <p:extLst>
      <p:ext uri="{BB962C8B-B14F-4D97-AF65-F5344CB8AC3E}">
        <p14:creationId xmlns:p14="http://schemas.microsoft.com/office/powerpoint/2010/main" val="110464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693" y="-121994"/>
            <a:ext cx="10972800" cy="1143000"/>
          </a:xfrm>
        </p:spPr>
        <p:txBody>
          <a:bodyPr/>
          <a:lstStyle/>
          <a:p>
            <a:r>
              <a:rPr lang="en-CA" dirty="0"/>
              <a:t>Let’s zoom in...</a:t>
            </a:r>
          </a:p>
        </p:txBody>
      </p:sp>
      <p:sp>
        <p:nvSpPr>
          <p:cNvPr id="4" name="Rectangle 3"/>
          <p:cNvSpPr/>
          <p:nvPr/>
        </p:nvSpPr>
        <p:spPr>
          <a:xfrm>
            <a:off x="3848139" y="3032956"/>
            <a:ext cx="3552395" cy="1080120"/>
          </a:xfrm>
          <a:prstGeom prst="rect">
            <a:avLst/>
          </a:prstGeom>
          <a:gradFill>
            <a:gsLst>
              <a:gs pos="0">
                <a:srgbClr val="000082"/>
              </a:gs>
              <a:gs pos="30000">
                <a:srgbClr val="66008F"/>
              </a:gs>
              <a:gs pos="64999">
                <a:srgbClr val="BA0066"/>
              </a:gs>
              <a:gs pos="89999">
                <a:srgbClr val="FF0000"/>
              </a:gs>
              <a:gs pos="100000">
                <a:srgbClr val="FF8200"/>
              </a:gs>
            </a:gsLst>
            <a:lin ang="5400000" scaled="0"/>
          </a:gra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b="1" dirty="0">
                <a:effectLst>
                  <a:outerShdw blurRad="38100" dist="38100" dir="2700000" algn="tl">
                    <a:srgbClr val="000000">
                      <a:alpha val="43137"/>
                    </a:srgbClr>
                  </a:outerShdw>
                </a:effectLst>
              </a:rPr>
              <a:t>JVM</a:t>
            </a:r>
          </a:p>
        </p:txBody>
      </p:sp>
      <p:sp>
        <p:nvSpPr>
          <p:cNvPr id="5" name="Rectangle 4"/>
          <p:cNvSpPr/>
          <p:nvPr/>
        </p:nvSpPr>
        <p:spPr>
          <a:xfrm>
            <a:off x="3471783" y="1053180"/>
            <a:ext cx="4416491" cy="1008112"/>
          </a:xfrm>
          <a:prstGeom prst="rect">
            <a:avLst/>
          </a:prstGeom>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effectLst>
                  <a:outerShdw blurRad="38100" dist="38100" dir="2700000" algn="tl">
                    <a:srgbClr val="000000">
                      <a:alpha val="43137"/>
                    </a:srgbClr>
                  </a:outerShdw>
                </a:effectLst>
              </a:rPr>
              <a:t>Application </a:t>
            </a:r>
            <a:r>
              <a:rPr lang="en-CA" sz="3200" b="1" dirty="0" err="1">
                <a:effectLst>
                  <a:outerShdw blurRad="38100" dist="38100" dir="2700000" algn="tl">
                    <a:srgbClr val="000000">
                      <a:alpha val="43137"/>
                    </a:srgbClr>
                  </a:outerShdw>
                </a:effectLst>
              </a:rPr>
              <a:t>Bytecode</a:t>
            </a:r>
            <a:endParaRPr lang="en-CA" sz="3200" b="1" dirty="0">
              <a:effectLst>
                <a:outerShdw blurRad="38100" dist="38100" dir="2700000" algn="tl">
                  <a:srgbClr val="000000">
                    <a:alpha val="43137"/>
                  </a:srgbClr>
                </a:outerShdw>
              </a:effectLst>
            </a:endParaRPr>
          </a:p>
        </p:txBody>
      </p:sp>
      <p:sp>
        <p:nvSpPr>
          <p:cNvPr id="6" name="Rectangle 5"/>
          <p:cNvSpPr/>
          <p:nvPr/>
        </p:nvSpPr>
        <p:spPr>
          <a:xfrm>
            <a:off x="3476873" y="4601762"/>
            <a:ext cx="4416491" cy="1152128"/>
          </a:xfrm>
          <a:prstGeom prst="rect">
            <a:avLst/>
          </a:prstGeom>
          <a:solidFill>
            <a:srgbClr val="00B0F0"/>
          </a:solidFill>
          <a:ln>
            <a:solidFill>
              <a:schemeClr val="tx1"/>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effectLst>
                  <a:outerShdw blurRad="38100" dist="38100" dir="2700000" algn="tl">
                    <a:srgbClr val="000000">
                      <a:alpha val="43137"/>
                    </a:srgbClr>
                  </a:outerShdw>
                </a:effectLst>
              </a:rPr>
              <a:t>Operating System</a:t>
            </a:r>
          </a:p>
        </p:txBody>
      </p:sp>
      <p:sp>
        <p:nvSpPr>
          <p:cNvPr id="7" name="Rectangle 6"/>
          <p:cNvSpPr/>
          <p:nvPr/>
        </p:nvSpPr>
        <p:spPr>
          <a:xfrm>
            <a:off x="3471783" y="5727677"/>
            <a:ext cx="4416491" cy="936104"/>
          </a:xfrm>
          <a:prstGeom prst="rect">
            <a:avLst/>
          </a:prstGeom>
          <a:solidFill>
            <a:schemeClr val="tx1">
              <a:lumMod val="65000"/>
              <a:lumOff val="35000"/>
            </a:schemeClr>
          </a:solidFill>
          <a:ln>
            <a:solidFill>
              <a:schemeClr val="tx1"/>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effectLst>
                  <a:outerShdw blurRad="38100" dist="38100" dir="2700000" algn="tl">
                    <a:srgbClr val="000000">
                      <a:alpha val="43137"/>
                    </a:srgbClr>
                  </a:outerShdw>
                </a:effectLst>
              </a:rPr>
              <a:t>Computer Hardware</a:t>
            </a:r>
          </a:p>
        </p:txBody>
      </p:sp>
      <p:sp>
        <p:nvSpPr>
          <p:cNvPr id="8" name="TextBox 7"/>
          <p:cNvSpPr txBox="1"/>
          <p:nvPr/>
        </p:nvSpPr>
        <p:spPr>
          <a:xfrm>
            <a:off x="8696795" y="2003551"/>
            <a:ext cx="2780698" cy="584775"/>
          </a:xfrm>
          <a:prstGeom prst="rect">
            <a:avLst/>
          </a:prstGeom>
          <a:noFill/>
        </p:spPr>
        <p:txBody>
          <a:bodyPr wrap="none" rtlCol="0">
            <a:spAutoFit/>
          </a:bodyPr>
          <a:lstStyle/>
          <a:p>
            <a:r>
              <a:rPr lang="en-CA" sz="3200" b="1" dirty="0">
                <a:solidFill>
                  <a:srgbClr val="00FFFF"/>
                </a:solidFill>
                <a:effectLst>
                  <a:outerShdw blurRad="38100" dist="38100" dir="2700000" algn="tl">
                    <a:srgbClr val="000000">
                      <a:alpha val="43137"/>
                    </a:srgbClr>
                  </a:outerShdw>
                </a:effectLst>
              </a:rPr>
              <a:t>Talks </a:t>
            </a:r>
            <a:r>
              <a:rPr lang="en-CA" sz="3200" b="1" dirty="0" err="1">
                <a:solidFill>
                  <a:srgbClr val="00FFFF"/>
                </a:solidFill>
                <a:effectLst>
                  <a:outerShdw blurRad="38100" dist="38100" dir="2700000" algn="tl">
                    <a:srgbClr val="000000">
                      <a:alpha val="43137"/>
                    </a:srgbClr>
                  </a:outerShdw>
                </a:effectLst>
              </a:rPr>
              <a:t>bytecode</a:t>
            </a:r>
            <a:endParaRPr lang="en-CA" sz="3200" b="1" dirty="0">
              <a:solidFill>
                <a:srgbClr val="00FFFF"/>
              </a:solidFill>
              <a:effectLst>
                <a:outerShdw blurRad="38100" dist="38100" dir="2700000" algn="tl">
                  <a:srgbClr val="000000">
                    <a:alpha val="43137"/>
                  </a:srgbClr>
                </a:outerShdw>
              </a:effectLst>
            </a:endParaRPr>
          </a:p>
        </p:txBody>
      </p:sp>
      <p:cxnSp>
        <p:nvCxnSpPr>
          <p:cNvPr id="10" name="Straight Arrow Connector 9"/>
          <p:cNvCxnSpPr>
            <a:cxnSpLocks/>
            <a:stCxn id="8" idx="1"/>
          </p:cNvCxnSpPr>
          <p:nvPr/>
        </p:nvCxnSpPr>
        <p:spPr>
          <a:xfrm flipH="1">
            <a:off x="7327404" y="2295939"/>
            <a:ext cx="1369391" cy="871733"/>
          </a:xfrm>
          <a:prstGeom prst="straightConnector1">
            <a:avLst/>
          </a:prstGeom>
          <a:ln w="41275">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959586" y="4149083"/>
            <a:ext cx="2841719" cy="1077218"/>
          </a:xfrm>
          <a:prstGeom prst="rect">
            <a:avLst/>
          </a:prstGeom>
          <a:noFill/>
        </p:spPr>
        <p:txBody>
          <a:bodyPr wrap="square" rtlCol="0">
            <a:spAutoFit/>
          </a:bodyPr>
          <a:lstStyle/>
          <a:p>
            <a:r>
              <a:rPr lang="en-CA" sz="3200" b="1" dirty="0">
                <a:solidFill>
                  <a:srgbClr val="00FFFF"/>
                </a:solidFill>
                <a:effectLst>
                  <a:outerShdw blurRad="38100" dist="38100" dir="2700000" algn="tl">
                    <a:srgbClr val="000000">
                      <a:alpha val="43137"/>
                    </a:srgbClr>
                  </a:outerShdw>
                </a:effectLst>
              </a:rPr>
              <a:t>Talks machine code</a:t>
            </a:r>
          </a:p>
        </p:txBody>
      </p:sp>
      <p:cxnSp>
        <p:nvCxnSpPr>
          <p:cNvPr id="13" name="Straight Arrow Connector 12"/>
          <p:cNvCxnSpPr>
            <a:cxnSpLocks/>
          </p:cNvCxnSpPr>
          <p:nvPr/>
        </p:nvCxnSpPr>
        <p:spPr>
          <a:xfrm flipH="1" flipV="1">
            <a:off x="7277957" y="4019763"/>
            <a:ext cx="1681629" cy="417356"/>
          </a:xfrm>
          <a:prstGeom prst="straightConnector1">
            <a:avLst/>
          </a:prstGeom>
          <a:ln w="41275">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72208" y="1818168"/>
            <a:ext cx="2304256" cy="1528945"/>
          </a:xfrm>
          <a:prstGeom prst="rect">
            <a:avLst/>
          </a:prstGeom>
          <a:solidFill>
            <a:schemeClr val="bg1"/>
          </a:solidFill>
          <a:effectLst>
            <a:outerShdw blurRad="50800" dist="63500" dir="2700000" algn="tl" rotWithShape="0">
              <a:prstClr val="black"/>
            </a:outerShdw>
          </a:effectLst>
        </p:spPr>
        <p:txBody>
          <a:bodyPr wrap="square" rtlCol="0">
            <a:spAutoFit/>
          </a:bodyPr>
          <a:lstStyle/>
          <a:p>
            <a:r>
              <a:rPr lang="en-CA" sz="1867" dirty="0"/>
              <a:t>0: iconst_2 1: istore_1 2: iload_1 3: </a:t>
            </a:r>
            <a:r>
              <a:rPr lang="en-CA" sz="1867" dirty="0" err="1"/>
              <a:t>sipush</a:t>
            </a:r>
            <a:r>
              <a:rPr lang="en-CA" sz="1867" dirty="0"/>
              <a:t> 1000 6: </a:t>
            </a:r>
            <a:r>
              <a:rPr lang="en-CA" sz="1867" dirty="0" err="1"/>
              <a:t>if_icmpge</a:t>
            </a:r>
            <a:r>
              <a:rPr lang="en-CA" sz="1867" dirty="0"/>
              <a:t> 44 9: iconst_2 10: istore_2 </a:t>
            </a:r>
          </a:p>
        </p:txBody>
      </p:sp>
      <p:sp>
        <p:nvSpPr>
          <p:cNvPr id="16" name="TextBox 15"/>
          <p:cNvSpPr txBox="1"/>
          <p:nvPr/>
        </p:nvSpPr>
        <p:spPr>
          <a:xfrm>
            <a:off x="4800687" y="3968866"/>
            <a:ext cx="1728192" cy="954300"/>
          </a:xfrm>
          <a:prstGeom prst="rect">
            <a:avLst/>
          </a:prstGeom>
          <a:solidFill>
            <a:schemeClr val="bg1"/>
          </a:solidFill>
          <a:ln>
            <a:solidFill>
              <a:schemeClr val="tx1"/>
            </a:solidFill>
          </a:ln>
          <a:effectLst>
            <a:outerShdw blurRad="50800" dist="50800" dir="2700000" algn="ctr" rotWithShape="0">
              <a:schemeClr val="tx1"/>
            </a:outerShdw>
          </a:effectLst>
        </p:spPr>
        <p:txBody>
          <a:bodyPr wrap="square" rtlCol="0">
            <a:spAutoFit/>
          </a:bodyPr>
          <a:lstStyle/>
          <a:p>
            <a:pPr algn="ctr"/>
            <a:r>
              <a:rPr lang="en-CA" sz="1867" dirty="0"/>
              <a:t>101010100</a:t>
            </a:r>
          </a:p>
          <a:p>
            <a:pPr algn="ctr"/>
            <a:r>
              <a:rPr lang="en-CA" sz="1867" dirty="0"/>
              <a:t>010110100</a:t>
            </a:r>
          </a:p>
          <a:p>
            <a:pPr algn="ctr"/>
            <a:r>
              <a:rPr lang="en-CA" sz="1867" dirty="0"/>
              <a:t>100101010</a:t>
            </a:r>
          </a:p>
        </p:txBody>
      </p:sp>
      <p:sp>
        <p:nvSpPr>
          <p:cNvPr id="3" name="Left-Right Arrow 2"/>
          <p:cNvSpPr/>
          <p:nvPr/>
        </p:nvSpPr>
        <p:spPr>
          <a:xfrm>
            <a:off x="3294956" y="3377203"/>
            <a:ext cx="768085" cy="420048"/>
          </a:xfrm>
          <a:prstGeom prst="leftRightArrow">
            <a:avLst/>
          </a:prstGeom>
          <a:solidFill>
            <a:srgbClr val="FF0000"/>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702668" y="2372884"/>
            <a:ext cx="2055371" cy="461665"/>
          </a:xfrm>
          <a:prstGeom prst="rect">
            <a:avLst/>
          </a:prstGeom>
          <a:noFill/>
        </p:spPr>
        <p:txBody>
          <a:bodyPr wrap="none" rtlCol="0">
            <a:spAutoFit/>
          </a:bodyPr>
          <a:lstStyle/>
          <a:p>
            <a:r>
              <a:rPr lang="en-US" sz="2400" b="1" dirty="0">
                <a:solidFill>
                  <a:srgbClr val="00FFFF"/>
                </a:solidFill>
                <a:effectLst>
                  <a:outerShdw blurRad="38100" dist="38100" dir="2700000" algn="tl">
                    <a:srgbClr val="000000">
                      <a:alpha val="43137"/>
                    </a:srgbClr>
                  </a:outerShdw>
                </a:effectLst>
              </a:rPr>
              <a:t>JVM Memory</a:t>
            </a:r>
          </a:p>
        </p:txBody>
      </p:sp>
      <p:sp>
        <p:nvSpPr>
          <p:cNvPr id="11" name="Rectangle 10"/>
          <p:cNvSpPr/>
          <p:nvPr/>
        </p:nvSpPr>
        <p:spPr>
          <a:xfrm>
            <a:off x="7736688" y="3016595"/>
            <a:ext cx="960107" cy="106463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Java</a:t>
            </a:r>
          </a:p>
          <a:p>
            <a:pPr algn="ctr"/>
            <a:r>
              <a:rPr lang="en-US" sz="2400" b="1" dirty="0">
                <a:effectLst>
                  <a:outerShdw blurRad="38100" dist="38100" dir="2700000" algn="tl">
                    <a:srgbClr val="000000">
                      <a:alpha val="43137"/>
                    </a:srgbClr>
                  </a:outerShdw>
                </a:effectLst>
              </a:rPr>
              <a:t>API</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846" y="2963284"/>
            <a:ext cx="2947932" cy="147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3948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ppt_w</p:attrName>
                                        </p:attrNameLst>
                                      </p:cBhvr>
                                      <p:tavLst>
                                        <p:tav tm="0" fmla="#ppt_w*sin(2.5*pi*$)">
                                          <p:val>
                                            <p:fltVal val="0"/>
                                          </p:val>
                                        </p:tav>
                                        <p:tav tm="100000">
                                          <p:val>
                                            <p:fltVal val="1"/>
                                          </p:val>
                                        </p:tav>
                                      </p:tavLst>
                                    </p:anim>
                                    <p:anim calcmode="lin" valueType="num">
                                      <p:cBhvr>
                                        <p:cTn id="24" dur="1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childTnLst>
                          </p:cTn>
                        </p:par>
                        <p:par>
                          <p:cTn id="36" fill="hold">
                            <p:stCondLst>
                              <p:cond delay="1500"/>
                            </p:stCondLst>
                            <p:childTnLst>
                              <p:par>
                                <p:cTn id="37" presetID="22" presetClass="entr" presetSubtype="2"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righ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par>
                          <p:cTn id="51" fill="hold">
                            <p:stCondLst>
                              <p:cond delay="1500"/>
                            </p:stCondLst>
                            <p:childTnLst>
                              <p:par>
                                <p:cTn id="52" presetID="22" presetClass="entr" presetSubtype="4"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000" fill="hold"/>
                                        <p:tgtEl>
                                          <p:spTgt spid="11"/>
                                        </p:tgtEl>
                                        <p:attrNameLst>
                                          <p:attrName>ppt_x</p:attrName>
                                        </p:attrNameLst>
                                      </p:cBhvr>
                                      <p:tavLst>
                                        <p:tav tm="0">
                                          <p:val>
                                            <p:strVal val="1+#ppt_w/2"/>
                                          </p:val>
                                        </p:tav>
                                        <p:tav tm="100000">
                                          <p:val>
                                            <p:strVal val="#ppt_x"/>
                                          </p:val>
                                        </p:tav>
                                      </p:tavLst>
                                    </p:anim>
                                    <p:anim calcmode="lin" valueType="num">
                                      <p:cBhvr additive="base">
                                        <p:cTn id="60"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13314"/>
                                        </p:tgtEl>
                                        <p:attrNameLst>
                                          <p:attrName>style.visibility</p:attrName>
                                        </p:attrNameLst>
                                      </p:cBhvr>
                                      <p:to>
                                        <p:strVal val="visible"/>
                                      </p:to>
                                    </p:set>
                                    <p:anim calcmode="lin" valueType="num">
                                      <p:cBhvr additive="base">
                                        <p:cTn id="65" dur="500" fill="hold"/>
                                        <p:tgtEl>
                                          <p:spTgt spid="13314"/>
                                        </p:tgtEl>
                                        <p:attrNameLst>
                                          <p:attrName>ppt_x</p:attrName>
                                        </p:attrNameLst>
                                      </p:cBhvr>
                                      <p:tavLst>
                                        <p:tav tm="0">
                                          <p:val>
                                            <p:strVal val="0-#ppt_w/2"/>
                                          </p:val>
                                        </p:tav>
                                        <p:tav tm="100000">
                                          <p:val>
                                            <p:strVal val="#ppt_x"/>
                                          </p:val>
                                        </p:tav>
                                      </p:tavLst>
                                    </p:anim>
                                    <p:anim calcmode="lin" valueType="num">
                                      <p:cBhvr additive="base">
                                        <p:cTn id="66" dur="500" fill="hold"/>
                                        <p:tgtEl>
                                          <p:spTgt spid="13314"/>
                                        </p:tgtEl>
                                        <p:attrNameLst>
                                          <p:attrName>ppt_y</p:attrName>
                                        </p:attrNameLst>
                                      </p:cBhvr>
                                      <p:tavLst>
                                        <p:tav tm="0">
                                          <p:val>
                                            <p:strVal val="#ppt_y"/>
                                          </p:val>
                                        </p:tav>
                                        <p:tav tm="100000">
                                          <p:val>
                                            <p:strVal val="#ppt_y"/>
                                          </p:val>
                                        </p:tav>
                                      </p:tavLst>
                                    </p:anim>
                                  </p:childTnLst>
                                </p:cTn>
                              </p:par>
                            </p:childTnLst>
                          </p:cTn>
                        </p:par>
                        <p:par>
                          <p:cTn id="67" fill="hold">
                            <p:stCondLst>
                              <p:cond delay="500"/>
                            </p:stCondLst>
                            <p:childTnLst>
                              <p:par>
                                <p:cTn id="68" presetID="53" presetClass="entr" presetSubtype="16"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p:cTn id="70" dur="500" fill="hold"/>
                                        <p:tgtEl>
                                          <p:spTgt spid="3"/>
                                        </p:tgtEl>
                                        <p:attrNameLst>
                                          <p:attrName>ppt_w</p:attrName>
                                        </p:attrNameLst>
                                      </p:cBhvr>
                                      <p:tavLst>
                                        <p:tav tm="0">
                                          <p:val>
                                            <p:fltVal val="0"/>
                                          </p:val>
                                        </p:tav>
                                        <p:tav tm="100000">
                                          <p:val>
                                            <p:strVal val="#ppt_w"/>
                                          </p:val>
                                        </p:tav>
                                      </p:tavLst>
                                    </p:anim>
                                    <p:anim calcmode="lin" valueType="num">
                                      <p:cBhvr>
                                        <p:cTn id="71" dur="500" fill="hold"/>
                                        <p:tgtEl>
                                          <p:spTgt spid="3"/>
                                        </p:tgtEl>
                                        <p:attrNameLst>
                                          <p:attrName>ppt_h</p:attrName>
                                        </p:attrNameLst>
                                      </p:cBhvr>
                                      <p:tavLst>
                                        <p:tav tm="0">
                                          <p:val>
                                            <p:fltVal val="0"/>
                                          </p:val>
                                        </p:tav>
                                        <p:tav tm="100000">
                                          <p:val>
                                            <p:strVal val="#ppt_h"/>
                                          </p:val>
                                        </p:tav>
                                      </p:tavLst>
                                    </p:anim>
                                    <p:animEffect transition="in" filter="fade">
                                      <p:cBhvr>
                                        <p:cTn id="72" dur="500"/>
                                        <p:tgtEl>
                                          <p:spTgt spid="3"/>
                                        </p:tgtEl>
                                      </p:cBhvr>
                                    </p:animEffect>
                                  </p:childTnLst>
                                </p:cTn>
                              </p:par>
                            </p:childTnLst>
                          </p:cTn>
                        </p:par>
                        <p:par>
                          <p:cTn id="73" fill="hold">
                            <p:stCondLst>
                              <p:cond delay="1000"/>
                            </p:stCondLst>
                            <p:childTnLst>
                              <p:par>
                                <p:cTn id="74" presetID="42"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000"/>
                                        <p:tgtEl>
                                          <p:spTgt spid="9"/>
                                        </p:tgtEl>
                                      </p:cBhvr>
                                    </p:animEffect>
                                    <p:anim calcmode="lin" valueType="num">
                                      <p:cBhvr>
                                        <p:cTn id="77" dur="1000" fill="hold"/>
                                        <p:tgtEl>
                                          <p:spTgt spid="9"/>
                                        </p:tgtEl>
                                        <p:attrNameLst>
                                          <p:attrName>ppt_x</p:attrName>
                                        </p:attrNameLst>
                                      </p:cBhvr>
                                      <p:tavLst>
                                        <p:tav tm="0">
                                          <p:val>
                                            <p:strVal val="#ppt_x"/>
                                          </p:val>
                                        </p:tav>
                                        <p:tav tm="100000">
                                          <p:val>
                                            <p:strVal val="#ppt_x"/>
                                          </p:val>
                                        </p:tav>
                                      </p:tavLst>
                                    </p:anim>
                                    <p:anim calcmode="lin" valueType="num">
                                      <p:cBhvr>
                                        <p:cTn id="7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2" grpId="0"/>
      <p:bldP spid="15" grpId="0" animBg="1"/>
      <p:bldP spid="16" grpId="0" animBg="1"/>
      <p:bldP spid="3" grpId="0" animBg="1"/>
      <p:bldP spid="9"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F4D42D-E778-5D37-7CE5-433961F16196}"/>
              </a:ext>
            </a:extLst>
          </p:cNvPr>
          <p:cNvSpPr>
            <a:spLocks noGrp="1"/>
          </p:cNvSpPr>
          <p:nvPr>
            <p:ph type="body" sz="quarter" idx="10"/>
          </p:nvPr>
        </p:nvSpPr>
        <p:spPr/>
        <p:txBody>
          <a:bodyPr/>
          <a:lstStyle/>
          <a:p>
            <a:r>
              <a:rPr lang="en-US" dirty="0"/>
              <a:t>Add any introduction materials you wish here</a:t>
            </a:r>
            <a:endParaRPr lang="en-CA" dirty="0"/>
          </a:p>
        </p:txBody>
      </p:sp>
      <p:sp>
        <p:nvSpPr>
          <p:cNvPr id="3" name="Title 2">
            <a:extLst>
              <a:ext uri="{FF2B5EF4-FFF2-40B4-BE49-F238E27FC236}">
                <a16:creationId xmlns:a16="http://schemas.microsoft.com/office/drawing/2014/main" id="{C2C435DE-637A-5C3A-BF67-86D256DC8FD8}"/>
              </a:ext>
            </a:extLst>
          </p:cNvPr>
          <p:cNvSpPr>
            <a:spLocks noGrp="1"/>
          </p:cNvSpPr>
          <p:nvPr>
            <p:ph type="title"/>
          </p:nvPr>
        </p:nvSpPr>
        <p:spPr/>
        <p:txBody>
          <a:bodyPr/>
          <a:lstStyle/>
          <a:p>
            <a:r>
              <a:rPr lang="en-US" dirty="0"/>
              <a:t>Professors</a:t>
            </a:r>
            <a:endParaRPr lang="en-CA" dirty="0"/>
          </a:p>
        </p:txBody>
      </p:sp>
    </p:spTree>
    <p:extLst>
      <p:ext uri="{BB962C8B-B14F-4D97-AF65-F5344CB8AC3E}">
        <p14:creationId xmlns:p14="http://schemas.microsoft.com/office/powerpoint/2010/main" val="1340474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056" y="353842"/>
            <a:ext cx="10972800" cy="571500"/>
          </a:xfrm>
        </p:spPr>
        <p:txBody>
          <a:bodyPr/>
          <a:lstStyle/>
          <a:p>
            <a:r>
              <a:rPr lang="en-US" dirty="0"/>
              <a:t>Hello World, Bytecode Style!</a:t>
            </a:r>
            <a:br>
              <a:rPr lang="en-US" dirty="0"/>
            </a:br>
            <a:r>
              <a:rPr lang="en-US" dirty="0">
                <a:solidFill>
                  <a:srgbClr val="FF00FF"/>
                </a:solidFill>
              </a:rPr>
              <a:t>And…Introducing the debugger</a:t>
            </a:r>
          </a:p>
        </p:txBody>
      </p:sp>
      <p:sp>
        <p:nvSpPr>
          <p:cNvPr id="6" name="Text Placeholder 5">
            <a:extLst>
              <a:ext uri="{FF2B5EF4-FFF2-40B4-BE49-F238E27FC236}">
                <a16:creationId xmlns:a16="http://schemas.microsoft.com/office/drawing/2014/main" id="{55CBC1BE-92EA-A30B-0797-6AAC1FB7A2C0}"/>
              </a:ext>
            </a:extLst>
          </p:cNvPr>
          <p:cNvSpPr>
            <a:spLocks noGrp="1"/>
          </p:cNvSpPr>
          <p:nvPr>
            <p:ph type="body" sz="quarter" idx="11"/>
          </p:nvPr>
        </p:nvSpPr>
        <p:spPr/>
        <p:txBody>
          <a:bodyPr/>
          <a:lstStyle/>
          <a:p>
            <a:r>
              <a:rPr lang="en-US" dirty="0"/>
              <a:t>Week-01:helloworld:HelloWorld</a:t>
            </a:r>
            <a:endParaRPr lang="en-CA" dirty="0"/>
          </a:p>
        </p:txBody>
      </p:sp>
    </p:spTree>
    <p:extLst>
      <p:ext uri="{BB962C8B-B14F-4D97-AF65-F5344CB8AC3E}">
        <p14:creationId xmlns:p14="http://schemas.microsoft.com/office/powerpoint/2010/main" val="7725677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1596"/>
            <a:ext cx="10972800" cy="1143000"/>
          </a:xfrm>
        </p:spPr>
        <p:txBody>
          <a:bodyPr>
            <a:normAutofit fontScale="90000"/>
          </a:bodyPr>
          <a:lstStyle/>
          <a:p>
            <a:r>
              <a:rPr lang="en-US" dirty="0"/>
              <a:t>Introducing the DEBUGGER!</a:t>
            </a:r>
            <a:br>
              <a:rPr lang="en-US" dirty="0"/>
            </a:br>
            <a:endParaRPr lang="en-CA" dirty="0"/>
          </a:p>
        </p:txBody>
      </p:sp>
      <p:sp>
        <p:nvSpPr>
          <p:cNvPr id="9" name="TextBox 8">
            <a:extLst>
              <a:ext uri="{FF2B5EF4-FFF2-40B4-BE49-F238E27FC236}">
                <a16:creationId xmlns:a16="http://schemas.microsoft.com/office/drawing/2014/main" id="{2B2E230D-EEAE-851B-7034-E69D587B3379}"/>
              </a:ext>
            </a:extLst>
          </p:cNvPr>
          <p:cNvSpPr txBox="1"/>
          <p:nvPr/>
        </p:nvSpPr>
        <p:spPr>
          <a:xfrm>
            <a:off x="2628769" y="1350277"/>
            <a:ext cx="6934462" cy="369332"/>
          </a:xfrm>
          <a:prstGeom prst="rect">
            <a:avLst/>
          </a:prstGeom>
          <a:noFill/>
        </p:spPr>
        <p:txBody>
          <a:bodyPr wrap="none" rtlCol="0">
            <a:spAutoFit/>
          </a:bodyPr>
          <a:lstStyle/>
          <a:p>
            <a:r>
              <a:rPr lang="en-US" b="1" dirty="0">
                <a:solidFill>
                  <a:srgbClr val="FF00FF"/>
                </a:solidFill>
                <a:latin typeface="Calibri" panose="020F0502020204030204" pitchFamily="34" charset="0"/>
                <a:cs typeface="Calibri" panose="020F0502020204030204" pitchFamily="34" charset="0"/>
              </a:rPr>
              <a:t>Think of the debugger as a combination Freeze-Ray and X-Ray Machine</a:t>
            </a:r>
            <a:endParaRPr lang="en-CA" b="1" dirty="0">
              <a:solidFill>
                <a:srgbClr val="FF00FF"/>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F015D6C-6881-ECA3-C048-558477BF87FB}"/>
              </a:ext>
            </a:extLst>
          </p:cNvPr>
          <p:cNvSpPr txBox="1"/>
          <p:nvPr/>
        </p:nvSpPr>
        <p:spPr>
          <a:xfrm>
            <a:off x="3696647" y="5381231"/>
            <a:ext cx="4446871" cy="646331"/>
          </a:xfrm>
          <a:prstGeom prst="rect">
            <a:avLst/>
          </a:prstGeom>
          <a:noFill/>
        </p:spPr>
        <p:txBody>
          <a:bodyPr wrap="square">
            <a:spAutoFit/>
          </a:bodyPr>
          <a:lstStyle>
            <a:defPPr>
              <a:defRPr lang="en-US"/>
            </a:defPPr>
            <a:lvl1pPr marL="285750" indent="-285750">
              <a:buFont typeface="Arial" panose="020B0604020202020204" pitchFamily="34" charset="0"/>
              <a:buChar char="•"/>
              <a:defRPr b="1">
                <a:solidFill>
                  <a:schemeClr val="bg1"/>
                </a:solidFill>
                <a:effectLst>
                  <a:glow rad="101600">
                    <a:srgbClr val="FF00FF">
                      <a:alpha val="60000"/>
                    </a:srgbClr>
                  </a:glow>
                </a:effectLst>
                <a:latin typeface="Calibri" panose="020F0502020204030204" pitchFamily="34" charset="0"/>
                <a:cs typeface="Calibri" panose="020F0502020204030204" pitchFamily="34" charset="0"/>
              </a:defRPr>
            </a:lvl1pPr>
          </a:lstStyle>
          <a:p>
            <a:pPr marL="0" indent="0" algn="ctr">
              <a:buNone/>
            </a:pPr>
            <a:r>
              <a:rPr lang="en-US" dirty="0"/>
              <a:t>We will use the debugger a lot in this course.  This is just a small taste of what it can do!</a:t>
            </a:r>
            <a:endParaRPr lang="en-CA" dirty="0"/>
          </a:p>
        </p:txBody>
      </p:sp>
      <p:pic>
        <p:nvPicPr>
          <p:cNvPr id="1026" name="Picture 2">
            <a:extLst>
              <a:ext uri="{FF2B5EF4-FFF2-40B4-BE49-F238E27FC236}">
                <a16:creationId xmlns:a16="http://schemas.microsoft.com/office/drawing/2014/main" id="{AB94538A-5F5A-5072-B611-ACA0F94A6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25" y="2452069"/>
            <a:ext cx="6534150" cy="27336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7DA098-35EB-EF92-0374-0A779ECE19C7}"/>
              </a:ext>
            </a:extLst>
          </p:cNvPr>
          <p:cNvSpPr txBox="1"/>
          <p:nvPr/>
        </p:nvSpPr>
        <p:spPr>
          <a:xfrm>
            <a:off x="716549" y="3965977"/>
            <a:ext cx="1509865" cy="369332"/>
          </a:xfrm>
          <a:prstGeom prst="rect">
            <a:avLst/>
          </a:prstGeom>
          <a:noFill/>
        </p:spPr>
        <p:txBody>
          <a:bodyPr wrap="square" rtlCol="0">
            <a:spAutoFit/>
          </a:bodyPr>
          <a:lstStyle/>
          <a:p>
            <a:pPr algn="ctr"/>
            <a:r>
              <a:rPr lang="en-US" b="1" dirty="0">
                <a:solidFill>
                  <a:srgbClr val="FF00FF"/>
                </a:solidFill>
                <a:latin typeface="Calibri" panose="020F0502020204030204" pitchFamily="34" charset="0"/>
                <a:cs typeface="Calibri" panose="020F0502020204030204" pitchFamily="34" charset="0"/>
              </a:rPr>
              <a:t>breakpoint  </a:t>
            </a:r>
            <a:endParaRPr lang="en-CA" b="1" dirty="0">
              <a:solidFill>
                <a:srgbClr val="FF00FF"/>
              </a:solidFill>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2169D197-B1C6-6EB2-0ED5-66481A4B7A13}"/>
              </a:ext>
            </a:extLst>
          </p:cNvPr>
          <p:cNvCxnSpPr>
            <a:cxnSpLocks/>
          </p:cNvCxnSpPr>
          <p:nvPr/>
        </p:nvCxnSpPr>
        <p:spPr>
          <a:xfrm flipV="1">
            <a:off x="2077952" y="4049560"/>
            <a:ext cx="1195530" cy="156972"/>
          </a:xfrm>
          <a:prstGeom prst="straightConnector1">
            <a:avLst/>
          </a:prstGeom>
          <a:ln w="57150">
            <a:solidFill>
              <a:srgbClr val="FF00FF"/>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3CDC7E0-3001-02D4-8B3E-FB9B892A4C3D}"/>
              </a:ext>
            </a:extLst>
          </p:cNvPr>
          <p:cNvPicPr>
            <a:picLocks noChangeAspect="1"/>
          </p:cNvPicPr>
          <p:nvPr/>
        </p:nvPicPr>
        <p:blipFill>
          <a:blip r:embed="rId4"/>
          <a:stretch>
            <a:fillRect/>
          </a:stretch>
        </p:blipFill>
        <p:spPr>
          <a:xfrm>
            <a:off x="5995865" y="2977575"/>
            <a:ext cx="2385285" cy="471955"/>
          </a:xfrm>
          <a:prstGeom prst="rect">
            <a:avLst/>
          </a:prstGeom>
        </p:spPr>
      </p:pic>
      <p:cxnSp>
        <p:nvCxnSpPr>
          <p:cNvPr id="18" name="Straight Arrow Connector 17">
            <a:extLst>
              <a:ext uri="{FF2B5EF4-FFF2-40B4-BE49-F238E27FC236}">
                <a16:creationId xmlns:a16="http://schemas.microsoft.com/office/drawing/2014/main" id="{52D4C1CE-A0B3-4B77-D130-F5CBDCDD12BA}"/>
              </a:ext>
            </a:extLst>
          </p:cNvPr>
          <p:cNvCxnSpPr>
            <a:cxnSpLocks/>
          </p:cNvCxnSpPr>
          <p:nvPr/>
        </p:nvCxnSpPr>
        <p:spPr>
          <a:xfrm flipH="1">
            <a:off x="7562411" y="2049962"/>
            <a:ext cx="1598456" cy="974824"/>
          </a:xfrm>
          <a:prstGeom prst="straightConnector1">
            <a:avLst/>
          </a:prstGeom>
          <a:ln w="57150">
            <a:solidFill>
              <a:srgbClr val="FF00FF"/>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69A2F1-3795-40CB-C959-124F87C23413}"/>
              </a:ext>
            </a:extLst>
          </p:cNvPr>
          <p:cNvSpPr txBox="1"/>
          <p:nvPr/>
        </p:nvSpPr>
        <p:spPr>
          <a:xfrm>
            <a:off x="8992671" y="1758600"/>
            <a:ext cx="1509865" cy="646331"/>
          </a:xfrm>
          <a:prstGeom prst="rect">
            <a:avLst/>
          </a:prstGeom>
          <a:noFill/>
        </p:spPr>
        <p:txBody>
          <a:bodyPr wrap="square" rtlCol="0">
            <a:spAutoFit/>
          </a:bodyPr>
          <a:lstStyle/>
          <a:p>
            <a:pPr algn="ctr"/>
            <a:r>
              <a:rPr lang="en-US" b="1" dirty="0">
                <a:solidFill>
                  <a:srgbClr val="FF00FF"/>
                </a:solidFill>
                <a:latin typeface="Calibri" panose="020F0502020204030204" pitchFamily="34" charset="0"/>
                <a:cs typeface="Calibri" panose="020F0502020204030204" pitchFamily="34" charset="0"/>
              </a:rPr>
              <a:t>Debugger control panel  </a:t>
            </a:r>
            <a:endParaRPr lang="en-CA" b="1" dirty="0">
              <a:solidFill>
                <a:srgbClr val="FF00FF"/>
              </a:solidFill>
              <a:latin typeface="Calibri" panose="020F0502020204030204" pitchFamily="34" charset="0"/>
              <a:cs typeface="Calibri" panose="020F0502020204030204" pitchFamily="34" charset="0"/>
            </a:endParaRPr>
          </a:p>
        </p:txBody>
      </p:sp>
      <p:cxnSp>
        <p:nvCxnSpPr>
          <p:cNvPr id="21" name="Straight Arrow Connector 20">
            <a:extLst>
              <a:ext uri="{FF2B5EF4-FFF2-40B4-BE49-F238E27FC236}">
                <a16:creationId xmlns:a16="http://schemas.microsoft.com/office/drawing/2014/main" id="{46957177-AE59-A290-5909-2C76AC8C601C}"/>
              </a:ext>
            </a:extLst>
          </p:cNvPr>
          <p:cNvCxnSpPr>
            <a:cxnSpLocks/>
          </p:cNvCxnSpPr>
          <p:nvPr/>
        </p:nvCxnSpPr>
        <p:spPr>
          <a:xfrm>
            <a:off x="4729760" y="1933416"/>
            <a:ext cx="2228247" cy="1143000"/>
          </a:xfrm>
          <a:prstGeom prst="straightConnector1">
            <a:avLst/>
          </a:prstGeom>
          <a:ln w="57150">
            <a:solidFill>
              <a:schemeClr val="bg1"/>
            </a:solidFill>
            <a:tailEnd type="triangle"/>
          </a:ln>
          <a:effectLst>
            <a:glow rad="101600">
              <a:srgbClr val="00FFFF">
                <a:alpha val="60000"/>
              </a:srgbClr>
            </a:glow>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E359AEE-126E-98C0-F2E5-F4945DE86AA8}"/>
              </a:ext>
            </a:extLst>
          </p:cNvPr>
          <p:cNvSpPr txBox="1"/>
          <p:nvPr/>
        </p:nvSpPr>
        <p:spPr>
          <a:xfrm>
            <a:off x="2900507" y="1794022"/>
            <a:ext cx="2228247" cy="369332"/>
          </a:xfrm>
          <a:prstGeom prst="rect">
            <a:avLst/>
          </a:prstGeom>
          <a:noFill/>
        </p:spPr>
        <p:txBody>
          <a:bodyPr wrap="square">
            <a:spAutoFit/>
          </a:bodyPr>
          <a:lstStyle/>
          <a:p>
            <a:r>
              <a:rPr lang="en-US" b="1" dirty="0">
                <a:solidFill>
                  <a:schemeClr val="bg1"/>
                </a:solidFill>
                <a:effectLst>
                  <a:glow rad="101600">
                    <a:srgbClr val="00FFFF">
                      <a:alpha val="60000"/>
                    </a:srgbClr>
                  </a:glow>
                </a:effectLst>
                <a:latin typeface="Calibri" panose="020F0502020204030204" pitchFamily="34" charset="0"/>
                <a:cs typeface="Calibri" panose="020F0502020204030204" pitchFamily="34" charset="0"/>
              </a:rPr>
              <a:t>Step into button</a:t>
            </a:r>
            <a:endParaRPr lang="en-CA" dirty="0"/>
          </a:p>
        </p:txBody>
      </p:sp>
    </p:spTree>
    <p:extLst>
      <p:ext uri="{BB962C8B-B14F-4D97-AF65-F5344CB8AC3E}">
        <p14:creationId xmlns:p14="http://schemas.microsoft.com/office/powerpoint/2010/main" val="103525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C1E44-53A9-F40D-0643-7419A87ED3C3}"/>
              </a:ext>
            </a:extLst>
          </p:cNvPr>
          <p:cNvSpPr>
            <a:spLocks noGrp="1"/>
          </p:cNvSpPr>
          <p:nvPr>
            <p:ph type="title"/>
          </p:nvPr>
        </p:nvSpPr>
        <p:spPr/>
        <p:txBody>
          <a:bodyPr/>
          <a:lstStyle/>
          <a:p>
            <a:r>
              <a:rPr lang="en-US" dirty="0"/>
              <a:t>Let’s look at our code</a:t>
            </a:r>
            <a:endParaRPr lang="en-CA" dirty="0"/>
          </a:p>
        </p:txBody>
      </p:sp>
      <p:pic>
        <p:nvPicPr>
          <p:cNvPr id="4" name="Picture 3">
            <a:extLst>
              <a:ext uri="{FF2B5EF4-FFF2-40B4-BE49-F238E27FC236}">
                <a16:creationId xmlns:a16="http://schemas.microsoft.com/office/drawing/2014/main" id="{362C0220-0AF1-0341-8CE9-EF7740901559}"/>
              </a:ext>
            </a:extLst>
          </p:cNvPr>
          <p:cNvPicPr>
            <a:picLocks noChangeAspect="1"/>
          </p:cNvPicPr>
          <p:nvPr/>
        </p:nvPicPr>
        <p:blipFill rotWithShape="1">
          <a:blip r:embed="rId2"/>
          <a:srcRect l="10468"/>
          <a:stretch/>
        </p:blipFill>
        <p:spPr>
          <a:xfrm>
            <a:off x="4022290" y="1312559"/>
            <a:ext cx="5394111" cy="4232882"/>
          </a:xfrm>
          <a:prstGeom prst="rect">
            <a:avLst/>
          </a:prstGeom>
        </p:spPr>
      </p:pic>
      <p:sp>
        <p:nvSpPr>
          <p:cNvPr id="5" name="Rectangle 4">
            <a:extLst>
              <a:ext uri="{FF2B5EF4-FFF2-40B4-BE49-F238E27FC236}">
                <a16:creationId xmlns:a16="http://schemas.microsoft.com/office/drawing/2014/main" id="{12A9067E-8631-FB4B-E635-65282C58785C}"/>
              </a:ext>
            </a:extLst>
          </p:cNvPr>
          <p:cNvSpPr/>
          <p:nvPr/>
        </p:nvSpPr>
        <p:spPr>
          <a:xfrm>
            <a:off x="4055277" y="2984360"/>
            <a:ext cx="3718649" cy="371789"/>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8B3D3314-CF23-FA12-6414-A08B042FCA74}"/>
              </a:ext>
            </a:extLst>
          </p:cNvPr>
          <p:cNvCxnSpPr>
            <a:cxnSpLocks/>
            <a:stCxn id="5" idx="3"/>
          </p:cNvCxnSpPr>
          <p:nvPr/>
        </p:nvCxnSpPr>
        <p:spPr>
          <a:xfrm flipV="1">
            <a:off x="7773926" y="1798655"/>
            <a:ext cx="2652765" cy="1371600"/>
          </a:xfrm>
          <a:prstGeom prst="line">
            <a:avLst/>
          </a:prstGeom>
          <a:ln w="38100">
            <a:solidFill>
              <a:srgbClr val="FF00FF"/>
            </a:solidFill>
            <a:headEnd type="triangle" w="med" len="med"/>
            <a:tailEnd type="none" w="med" len="med"/>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67F651F-4482-EB58-1DDF-D948F360508F}"/>
              </a:ext>
            </a:extLst>
          </p:cNvPr>
          <p:cNvSpPr txBox="1"/>
          <p:nvPr/>
        </p:nvSpPr>
        <p:spPr>
          <a:xfrm>
            <a:off x="10391273" y="1505701"/>
            <a:ext cx="1499128" cy="369332"/>
          </a:xfrm>
          <a:prstGeom prst="rect">
            <a:avLst/>
          </a:prstGeom>
          <a:noFill/>
        </p:spPr>
        <p:txBody>
          <a:bodyPr wrap="none" rtlCol="0">
            <a:spAutoFit/>
          </a:bodyPr>
          <a:lstStyle>
            <a:defPPr>
              <a:defRPr lang="en-US"/>
            </a:defPPr>
            <a:lvl1pPr>
              <a:defRPr b="1">
                <a:solidFill>
                  <a:srgbClr val="FF00FF"/>
                </a:solidFill>
                <a:latin typeface="Calibri" panose="020F0502020204030204" pitchFamily="34" charset="0"/>
                <a:cs typeface="Calibri" panose="020F0502020204030204" pitchFamily="34" charset="0"/>
              </a:defRPr>
            </a:lvl1pPr>
          </a:lstStyle>
          <a:p>
            <a:r>
              <a:rPr lang="en-US" dirty="0"/>
              <a:t>Class Header</a:t>
            </a:r>
            <a:endParaRPr lang="en-CA" dirty="0"/>
          </a:p>
        </p:txBody>
      </p:sp>
      <p:cxnSp>
        <p:nvCxnSpPr>
          <p:cNvPr id="10" name="Straight Arrow Connector 9">
            <a:extLst>
              <a:ext uri="{FF2B5EF4-FFF2-40B4-BE49-F238E27FC236}">
                <a16:creationId xmlns:a16="http://schemas.microsoft.com/office/drawing/2014/main" id="{4F84E12C-60D6-7E18-5977-624123B5C3BA}"/>
              </a:ext>
            </a:extLst>
          </p:cNvPr>
          <p:cNvCxnSpPr/>
          <p:nvPr/>
        </p:nvCxnSpPr>
        <p:spPr>
          <a:xfrm flipH="1">
            <a:off x="6266674" y="894303"/>
            <a:ext cx="3149728" cy="2160396"/>
          </a:xfrm>
          <a:prstGeom prst="straightConnector1">
            <a:avLst/>
          </a:prstGeom>
          <a:ln w="38100">
            <a:solidFill>
              <a:srgbClr val="FF00FF"/>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EB1360-E4E7-F312-AD0D-C48F39234354}"/>
              </a:ext>
            </a:extLst>
          </p:cNvPr>
          <p:cNvSpPr txBox="1"/>
          <p:nvPr/>
        </p:nvSpPr>
        <p:spPr>
          <a:xfrm>
            <a:off x="9416402" y="671530"/>
            <a:ext cx="1281120" cy="369332"/>
          </a:xfrm>
          <a:prstGeom prst="rect">
            <a:avLst/>
          </a:prstGeom>
          <a:noFill/>
        </p:spPr>
        <p:txBody>
          <a:bodyPr wrap="none" rtlCol="0">
            <a:spAutoFit/>
          </a:bodyPr>
          <a:lstStyle/>
          <a:p>
            <a:r>
              <a:rPr lang="en-US" b="1" dirty="0">
                <a:solidFill>
                  <a:srgbClr val="FF00FF"/>
                </a:solidFill>
                <a:latin typeface="Calibri" panose="020F0502020204030204" pitchFamily="34" charset="0"/>
                <a:cs typeface="Calibri" panose="020F0502020204030204" pitchFamily="34" charset="0"/>
              </a:rPr>
              <a:t>Class Name</a:t>
            </a:r>
            <a:endParaRPr lang="en-CA" b="1" dirty="0">
              <a:solidFill>
                <a:srgbClr val="FF00FF"/>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4534780A-102F-15C5-C7DF-AFBBFBEF5A66}"/>
              </a:ext>
            </a:extLst>
          </p:cNvPr>
          <p:cNvSpPr/>
          <p:nvPr/>
        </p:nvSpPr>
        <p:spPr>
          <a:xfrm>
            <a:off x="4259515" y="3540795"/>
            <a:ext cx="4288972" cy="371789"/>
          </a:xfrm>
          <a:prstGeom prst="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Connector 12">
            <a:extLst>
              <a:ext uri="{FF2B5EF4-FFF2-40B4-BE49-F238E27FC236}">
                <a16:creationId xmlns:a16="http://schemas.microsoft.com/office/drawing/2014/main" id="{9EBF32FF-1955-F9FB-0AA1-758CBD939FD5}"/>
              </a:ext>
            </a:extLst>
          </p:cNvPr>
          <p:cNvCxnSpPr>
            <a:cxnSpLocks/>
          </p:cNvCxnSpPr>
          <p:nvPr/>
        </p:nvCxnSpPr>
        <p:spPr>
          <a:xfrm flipV="1">
            <a:off x="8419245" y="2632826"/>
            <a:ext cx="2057688" cy="907969"/>
          </a:xfrm>
          <a:prstGeom prst="line">
            <a:avLst/>
          </a:prstGeom>
          <a:ln w="38100">
            <a:solidFill>
              <a:srgbClr val="00FFFF"/>
            </a:solidFill>
            <a:headEnd type="triangle" w="med" len="med"/>
            <a:tailEnd type="none" w="med" len="med"/>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A439625-64D5-38EB-6F1D-855065146A27}"/>
              </a:ext>
            </a:extLst>
          </p:cNvPr>
          <p:cNvSpPr txBox="1"/>
          <p:nvPr/>
        </p:nvSpPr>
        <p:spPr>
          <a:xfrm>
            <a:off x="10476933" y="2362213"/>
            <a:ext cx="1742785" cy="369332"/>
          </a:xfrm>
          <a:prstGeom prst="rect">
            <a:avLst/>
          </a:prstGeom>
          <a:noFill/>
        </p:spPr>
        <p:txBody>
          <a:bodyPr wrap="none" rtlCol="0">
            <a:spAutoFit/>
          </a:bodyPr>
          <a:lstStyle/>
          <a:p>
            <a:r>
              <a:rPr lang="en-US" b="1" dirty="0">
                <a:solidFill>
                  <a:srgbClr val="00FFFF"/>
                </a:solidFill>
                <a:latin typeface="Calibri" panose="020F0502020204030204" pitchFamily="34" charset="0"/>
                <a:cs typeface="Calibri" panose="020F0502020204030204" pitchFamily="34" charset="0"/>
              </a:rPr>
              <a:t>Method Header</a:t>
            </a:r>
            <a:endParaRPr lang="en-CA" b="1" dirty="0">
              <a:solidFill>
                <a:srgbClr val="00FFFF"/>
              </a:solidFill>
              <a:latin typeface="Calibri" panose="020F0502020204030204" pitchFamily="34" charset="0"/>
              <a:cs typeface="Calibri" panose="020F0502020204030204" pitchFamily="34" charset="0"/>
            </a:endParaRPr>
          </a:p>
        </p:txBody>
      </p:sp>
      <p:sp>
        <p:nvSpPr>
          <p:cNvPr id="19" name="Left Brace 18">
            <a:extLst>
              <a:ext uri="{FF2B5EF4-FFF2-40B4-BE49-F238E27FC236}">
                <a16:creationId xmlns:a16="http://schemas.microsoft.com/office/drawing/2014/main" id="{00C08FBD-F77D-C33D-F96E-DD4A514F9618}"/>
              </a:ext>
            </a:extLst>
          </p:cNvPr>
          <p:cNvSpPr/>
          <p:nvPr/>
        </p:nvSpPr>
        <p:spPr>
          <a:xfrm>
            <a:off x="3884025" y="3886613"/>
            <a:ext cx="171252" cy="88048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0" name="TextBox 19">
            <a:extLst>
              <a:ext uri="{FF2B5EF4-FFF2-40B4-BE49-F238E27FC236}">
                <a16:creationId xmlns:a16="http://schemas.microsoft.com/office/drawing/2014/main" id="{D89940FE-1F4A-7E09-CA1A-8B200E5EF176}"/>
              </a:ext>
            </a:extLst>
          </p:cNvPr>
          <p:cNvSpPr txBox="1"/>
          <p:nvPr/>
        </p:nvSpPr>
        <p:spPr>
          <a:xfrm>
            <a:off x="2182707" y="3726689"/>
            <a:ext cx="1749083" cy="1200329"/>
          </a:xfrm>
          <a:prstGeom prst="rect">
            <a:avLst/>
          </a:prstGeom>
          <a:noFill/>
        </p:spPr>
        <p:txBody>
          <a:bodyPr wrap="square" rtlCol="0">
            <a:spAutoFit/>
          </a:bodyPr>
          <a:lstStyle/>
          <a:p>
            <a:r>
              <a:rPr lang="en-US"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Method code block - everything between the { }s</a:t>
            </a:r>
            <a:endParaRPr lang="en-CA"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455AE941-CB24-6046-2978-F05015ECA738}"/>
              </a:ext>
            </a:extLst>
          </p:cNvPr>
          <p:cNvGrpSpPr/>
          <p:nvPr/>
        </p:nvGrpSpPr>
        <p:grpSpPr>
          <a:xfrm>
            <a:off x="29653" y="3099573"/>
            <a:ext cx="4025624" cy="2007160"/>
            <a:chOff x="29653" y="3099573"/>
            <a:chExt cx="4025624" cy="2007160"/>
          </a:xfrm>
        </p:grpSpPr>
        <p:sp>
          <p:nvSpPr>
            <p:cNvPr id="17" name="Left Brace 16">
              <a:extLst>
                <a:ext uri="{FF2B5EF4-FFF2-40B4-BE49-F238E27FC236}">
                  <a16:creationId xmlns:a16="http://schemas.microsoft.com/office/drawing/2014/main" id="{3117F97E-5CF2-34BE-A557-DD438B36FDCB}"/>
                </a:ext>
              </a:extLst>
            </p:cNvPr>
            <p:cNvSpPr/>
            <p:nvPr/>
          </p:nvSpPr>
          <p:spPr>
            <a:xfrm>
              <a:off x="1658978" y="3099573"/>
              <a:ext cx="188184" cy="2007160"/>
            </a:xfrm>
            <a:prstGeom prst="leftBrace">
              <a:avLst/>
            </a:prstGeom>
            <a:ln w="38100">
              <a:solidFill>
                <a:srgbClr val="43FC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TextBox 17">
              <a:extLst>
                <a:ext uri="{FF2B5EF4-FFF2-40B4-BE49-F238E27FC236}">
                  <a16:creationId xmlns:a16="http://schemas.microsoft.com/office/drawing/2014/main" id="{D262C2FA-F81D-7A83-2888-5E952ADDFF5F}"/>
                </a:ext>
              </a:extLst>
            </p:cNvPr>
            <p:cNvSpPr txBox="1"/>
            <p:nvPr/>
          </p:nvSpPr>
          <p:spPr>
            <a:xfrm>
              <a:off x="29653" y="3641488"/>
              <a:ext cx="1817509" cy="923330"/>
            </a:xfrm>
            <a:prstGeom prst="rect">
              <a:avLst/>
            </a:prstGeom>
            <a:noFill/>
          </p:spPr>
          <p:txBody>
            <a:bodyPr wrap="square" rtlCol="0">
              <a:spAutoFit/>
            </a:bodyPr>
            <a:lstStyle/>
            <a:p>
              <a:r>
                <a:rPr lang="en-US" b="1" dirty="0">
                  <a:solidFill>
                    <a:srgbClr val="43FC24"/>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Class code block - everything between the { }s</a:t>
              </a:r>
              <a:endParaRPr lang="en-CA" b="1" dirty="0">
                <a:solidFill>
                  <a:srgbClr val="43FC24"/>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EAA0F265-2B21-8B1A-F943-24D06258A99F}"/>
                </a:ext>
              </a:extLst>
            </p:cNvPr>
            <p:cNvCxnSpPr>
              <a:cxnSpLocks/>
            </p:cNvCxnSpPr>
            <p:nvPr/>
          </p:nvCxnSpPr>
          <p:spPr>
            <a:xfrm>
              <a:off x="1847162" y="3099978"/>
              <a:ext cx="2208115" cy="0"/>
            </a:xfrm>
            <a:prstGeom prst="line">
              <a:avLst/>
            </a:prstGeom>
            <a:ln w="38100">
              <a:solidFill>
                <a:srgbClr val="43FC2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D953B4-2401-C087-38D8-E639657D7650}"/>
                </a:ext>
              </a:extLst>
            </p:cNvPr>
            <p:cNvCxnSpPr>
              <a:cxnSpLocks/>
            </p:cNvCxnSpPr>
            <p:nvPr/>
          </p:nvCxnSpPr>
          <p:spPr>
            <a:xfrm>
              <a:off x="1847161" y="5106733"/>
              <a:ext cx="2208116" cy="0"/>
            </a:xfrm>
            <a:prstGeom prst="line">
              <a:avLst/>
            </a:prstGeom>
            <a:ln w="38100">
              <a:solidFill>
                <a:srgbClr val="43FC2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09768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500"/>
                                        <p:tgtEl>
                                          <p:spTgt spid="1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0-#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1" grpId="0"/>
      <p:bldP spid="12" grpId="0" animBg="1"/>
      <p:bldP spid="14" grpId="0"/>
      <p:bldP spid="19" grpId="0" animBg="1"/>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1F4E-9071-B64A-8D7C-6C333E3807A6}"/>
              </a:ext>
            </a:extLst>
          </p:cNvPr>
          <p:cNvSpPr>
            <a:spLocks noGrp="1"/>
          </p:cNvSpPr>
          <p:nvPr>
            <p:ph type="title"/>
          </p:nvPr>
        </p:nvSpPr>
        <p:spPr/>
        <p:txBody>
          <a:bodyPr/>
          <a:lstStyle/>
          <a:p>
            <a:r>
              <a:rPr lang="en-US" dirty="0"/>
              <a:t>A Handy Guide to ;</a:t>
            </a:r>
            <a:endParaRPr lang="en-CA" dirty="0"/>
          </a:p>
        </p:txBody>
      </p:sp>
      <p:sp>
        <p:nvSpPr>
          <p:cNvPr id="3" name="Content Placeholder 2">
            <a:extLst>
              <a:ext uri="{FF2B5EF4-FFF2-40B4-BE49-F238E27FC236}">
                <a16:creationId xmlns:a16="http://schemas.microsoft.com/office/drawing/2014/main" id="{B71D8C49-F11D-D610-B43C-1959665CD7B2}"/>
              </a:ext>
            </a:extLst>
          </p:cNvPr>
          <p:cNvSpPr>
            <a:spLocks noGrp="1"/>
          </p:cNvSpPr>
          <p:nvPr>
            <p:ph idx="1"/>
          </p:nvPr>
        </p:nvSpPr>
        <p:spPr>
          <a:xfrm>
            <a:off x="609600" y="1481521"/>
            <a:ext cx="10972800" cy="4525963"/>
          </a:xfrm>
        </p:spPr>
        <p:txBody>
          <a:bodyPr/>
          <a:lstStyle/>
          <a:p>
            <a:r>
              <a:rPr lang="en-US" dirty="0"/>
              <a:t>If we come to the end of a line of code and the next character in our program is NOT a </a:t>
            </a:r>
            <a:r>
              <a:rPr lang="en-US" dirty="0">
                <a:effectLst>
                  <a:glow rad="101600">
                    <a:srgbClr val="FF00FF">
                      <a:alpha val="60000"/>
                    </a:srgbClr>
                  </a:glow>
                  <a:outerShdw blurRad="38100" dist="38100" dir="2700000" algn="tl">
                    <a:srgbClr val="000000">
                      <a:alpha val="43137"/>
                    </a:srgbClr>
                  </a:outerShdw>
                </a:effectLst>
              </a:rPr>
              <a:t>{</a:t>
            </a:r>
            <a:r>
              <a:rPr lang="en-US" dirty="0"/>
              <a:t> then we add a </a:t>
            </a:r>
            <a:r>
              <a:rPr lang="en-US" dirty="0">
                <a:effectLst>
                  <a:glow rad="101600">
                    <a:srgbClr val="00FFFF">
                      <a:alpha val="60000"/>
                    </a:srgbClr>
                  </a:glow>
                  <a:outerShdw blurRad="38100" dist="38100" dir="2700000" algn="tl">
                    <a:srgbClr val="000000">
                      <a:alpha val="43137"/>
                    </a:srgbClr>
                  </a:outerShdw>
                </a:effectLst>
              </a:rPr>
              <a:t>;</a:t>
            </a:r>
          </a:p>
          <a:p>
            <a:r>
              <a:rPr lang="en-US" dirty="0"/>
              <a:t>If the next character IS a </a:t>
            </a:r>
            <a:r>
              <a:rPr lang="en-US" dirty="0">
                <a:effectLst>
                  <a:glow rad="101600">
                    <a:srgbClr val="FF00FF">
                      <a:alpha val="60000"/>
                    </a:srgbClr>
                  </a:glow>
                  <a:outerShdw blurRad="38100" dist="38100" dir="2700000" algn="tl">
                    <a:srgbClr val="000000">
                      <a:alpha val="43137"/>
                    </a:srgbClr>
                  </a:outerShdw>
                </a:effectLst>
              </a:rPr>
              <a:t>{</a:t>
            </a:r>
            <a:r>
              <a:rPr lang="en-US" dirty="0"/>
              <a:t> then we DO NOT add a </a:t>
            </a:r>
            <a:r>
              <a:rPr lang="en-US" dirty="0">
                <a:effectLst>
                  <a:glow rad="101600">
                    <a:srgbClr val="00FFFF">
                      <a:alpha val="60000"/>
                    </a:srgbClr>
                  </a:glow>
                  <a:outerShdw blurRad="38100" dist="38100" dir="2700000" algn="tl">
                    <a:srgbClr val="000000">
                      <a:alpha val="43137"/>
                    </a:srgbClr>
                  </a:outerShdw>
                </a:effectLst>
              </a:rPr>
              <a:t>;</a:t>
            </a:r>
            <a:endParaRPr lang="en-CA" dirty="0">
              <a:effectLst>
                <a:glow rad="101600">
                  <a:srgbClr val="00FFFF">
                    <a:alpha val="60000"/>
                  </a:srgb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31646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Let’s Review:  Who am I?</a:t>
            </a:r>
          </a:p>
        </p:txBody>
      </p:sp>
      <p:sp>
        <p:nvSpPr>
          <p:cNvPr id="3" name="Content Placeholder 2"/>
          <p:cNvSpPr>
            <a:spLocks noGrp="1"/>
          </p:cNvSpPr>
          <p:nvPr>
            <p:ph idx="1"/>
          </p:nvPr>
        </p:nvSpPr>
        <p:spPr>
          <a:xfrm>
            <a:off x="609600" y="1019605"/>
            <a:ext cx="11344977" cy="5382418"/>
          </a:xfrm>
        </p:spPr>
        <p:txBody>
          <a:bodyPr>
            <a:normAutofit lnSpcReduction="10000"/>
          </a:bodyPr>
          <a:lstStyle/>
          <a:p>
            <a:r>
              <a:rPr lang="en-CA" dirty="0">
                <a:solidFill>
                  <a:srgbClr val="00FFFF"/>
                </a:solidFill>
              </a:rPr>
              <a:t>I am the brains of the computer.</a:t>
            </a:r>
          </a:p>
          <a:p>
            <a:pPr lvl="1">
              <a:buClr>
                <a:srgbClr val="43FC24"/>
              </a:buClr>
              <a:buFont typeface="Wingdings" panose="05000000000000000000" pitchFamily="2" charset="2"/>
              <a:buChar char="ü"/>
            </a:pPr>
            <a:r>
              <a:rPr lang="en-CA" dirty="0">
                <a:solidFill>
                  <a:srgbClr val="43FC24"/>
                </a:solidFill>
              </a:rPr>
              <a:t>CPU</a:t>
            </a:r>
          </a:p>
          <a:p>
            <a:r>
              <a:rPr lang="en-CA" dirty="0"/>
              <a:t>I consist of 1’s and 0’s</a:t>
            </a:r>
          </a:p>
          <a:p>
            <a:pPr lvl="1">
              <a:buClr>
                <a:srgbClr val="43FC24"/>
              </a:buClr>
              <a:buFont typeface="Wingdings" panose="05000000000000000000" pitchFamily="2" charset="2"/>
              <a:buChar char="ü"/>
            </a:pPr>
            <a:r>
              <a:rPr lang="en-CA" sz="3700" dirty="0">
                <a:solidFill>
                  <a:srgbClr val="43FC24"/>
                </a:solidFill>
              </a:rPr>
              <a:t>Machine code (binary code)</a:t>
            </a:r>
          </a:p>
          <a:p>
            <a:r>
              <a:rPr lang="en-CA" dirty="0">
                <a:solidFill>
                  <a:srgbClr val="FF00FF"/>
                </a:solidFill>
              </a:rPr>
              <a:t>I only understand 1’s and 0’s</a:t>
            </a:r>
          </a:p>
          <a:p>
            <a:pPr lvl="1">
              <a:buClr>
                <a:srgbClr val="43FC24"/>
              </a:buClr>
              <a:buFont typeface="Wingdings" panose="05000000000000000000" pitchFamily="2" charset="2"/>
              <a:buChar char="ü"/>
            </a:pPr>
            <a:r>
              <a:rPr lang="en-CA" sz="3700" dirty="0">
                <a:solidFill>
                  <a:srgbClr val="43FC24"/>
                </a:solidFill>
              </a:rPr>
              <a:t>Hardware (</a:t>
            </a:r>
            <a:r>
              <a:rPr lang="en-CA" sz="3700" dirty="0" err="1">
                <a:solidFill>
                  <a:srgbClr val="43FC24"/>
                </a:solidFill>
              </a:rPr>
              <a:t>cpu</a:t>
            </a:r>
            <a:r>
              <a:rPr lang="en-CA" sz="3700" dirty="0">
                <a:solidFill>
                  <a:srgbClr val="43FC24"/>
                </a:solidFill>
              </a:rPr>
              <a:t>)</a:t>
            </a:r>
          </a:p>
          <a:p>
            <a:r>
              <a:rPr lang="en-CA" dirty="0"/>
              <a:t>I translate java source code into bytecode</a:t>
            </a:r>
          </a:p>
          <a:p>
            <a:pPr lvl="1">
              <a:buClr>
                <a:srgbClr val="43FC24"/>
              </a:buClr>
              <a:buFont typeface="Wingdings" panose="05000000000000000000" pitchFamily="2" charset="2"/>
              <a:buChar char="ü"/>
            </a:pPr>
            <a:r>
              <a:rPr lang="en-CA" sz="3700" dirty="0">
                <a:solidFill>
                  <a:srgbClr val="43FC24"/>
                </a:solidFill>
              </a:rPr>
              <a:t>compiler</a:t>
            </a:r>
          </a:p>
        </p:txBody>
      </p:sp>
    </p:spTree>
    <p:extLst>
      <p:ext uri="{BB962C8B-B14F-4D97-AF65-F5344CB8AC3E}">
        <p14:creationId xmlns:p14="http://schemas.microsoft.com/office/powerpoint/2010/main" val="33322493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772"/>
            <a:ext cx="10972800" cy="1143000"/>
          </a:xfrm>
        </p:spPr>
        <p:txBody>
          <a:bodyPr/>
          <a:lstStyle/>
          <a:p>
            <a:r>
              <a:rPr lang="en-CA" dirty="0"/>
              <a:t>Who am I?</a:t>
            </a:r>
          </a:p>
        </p:txBody>
      </p:sp>
      <p:sp>
        <p:nvSpPr>
          <p:cNvPr id="3" name="Content Placeholder 2"/>
          <p:cNvSpPr>
            <a:spLocks noGrp="1"/>
          </p:cNvSpPr>
          <p:nvPr>
            <p:ph idx="1"/>
          </p:nvPr>
        </p:nvSpPr>
        <p:spPr>
          <a:xfrm>
            <a:off x="609600" y="861462"/>
            <a:ext cx="11296851" cy="5996538"/>
          </a:xfrm>
        </p:spPr>
        <p:txBody>
          <a:bodyPr>
            <a:normAutofit fontScale="92500" lnSpcReduction="20000"/>
          </a:bodyPr>
          <a:lstStyle/>
          <a:p>
            <a:r>
              <a:rPr lang="en-CA" dirty="0">
                <a:solidFill>
                  <a:srgbClr val="00FFFF"/>
                </a:solidFill>
              </a:rPr>
              <a:t>I contain the compiler and the Java Runtime Environment.</a:t>
            </a:r>
          </a:p>
          <a:p>
            <a:pPr lvl="1">
              <a:buClr>
                <a:srgbClr val="43FC24"/>
              </a:buClr>
              <a:buFont typeface="Wingdings" panose="05000000000000000000" pitchFamily="2" charset="2"/>
              <a:buChar char="ü"/>
            </a:pPr>
            <a:r>
              <a:rPr lang="en-CA" sz="2700" dirty="0">
                <a:solidFill>
                  <a:srgbClr val="43FC24"/>
                </a:solidFill>
              </a:rPr>
              <a:t>JDK – Java Development Kit</a:t>
            </a:r>
          </a:p>
          <a:p>
            <a:r>
              <a:rPr lang="en-CA" dirty="0"/>
              <a:t>My filename is javac.exe</a:t>
            </a:r>
          </a:p>
          <a:p>
            <a:pPr lvl="1">
              <a:buClr>
                <a:srgbClr val="43FC24"/>
              </a:buClr>
              <a:buFont typeface="Wingdings" panose="05000000000000000000" pitchFamily="2" charset="2"/>
              <a:buChar char="ü"/>
            </a:pPr>
            <a:r>
              <a:rPr lang="en-CA" sz="2700" dirty="0">
                <a:solidFill>
                  <a:srgbClr val="43FC24"/>
                </a:solidFill>
              </a:rPr>
              <a:t>Compiler</a:t>
            </a:r>
          </a:p>
          <a:p>
            <a:r>
              <a:rPr lang="en-CA" dirty="0">
                <a:solidFill>
                  <a:srgbClr val="FF00FF"/>
                </a:solidFill>
              </a:rPr>
              <a:t>I contain the Java Virtual Machine and the Java API.</a:t>
            </a:r>
          </a:p>
          <a:p>
            <a:pPr lvl="1">
              <a:buClr>
                <a:srgbClr val="43FC24"/>
              </a:buClr>
              <a:buFont typeface="Wingdings" panose="05000000000000000000" pitchFamily="2" charset="2"/>
              <a:buChar char="ü"/>
            </a:pPr>
            <a:r>
              <a:rPr lang="en-CA" sz="2700" dirty="0">
                <a:solidFill>
                  <a:srgbClr val="43FC24"/>
                </a:solidFill>
              </a:rPr>
              <a:t>JRE – Java Runtime Environment</a:t>
            </a:r>
          </a:p>
          <a:p>
            <a:r>
              <a:rPr lang="en-CA" dirty="0">
                <a:solidFill>
                  <a:srgbClr val="00FFFF"/>
                </a:solidFill>
              </a:rPr>
              <a:t>I interpret byte code into machine code on the fly</a:t>
            </a:r>
          </a:p>
          <a:p>
            <a:pPr lvl="1"/>
            <a:r>
              <a:rPr lang="en-CA" sz="2700" dirty="0">
                <a:solidFill>
                  <a:srgbClr val="43FC24"/>
                </a:solidFill>
              </a:rPr>
              <a:t>JVM – Java Virtual Machine</a:t>
            </a:r>
            <a:r>
              <a:rPr lang="en-CA" dirty="0">
                <a:solidFill>
                  <a:srgbClr val="00FFFF"/>
                </a:solidFill>
              </a:rPr>
              <a:t>	</a:t>
            </a:r>
          </a:p>
          <a:p>
            <a:r>
              <a:rPr lang="en-CA" dirty="0"/>
              <a:t>I am where smart students go to get extra help!!!</a:t>
            </a:r>
          </a:p>
          <a:p>
            <a:pPr lvl="1"/>
            <a:r>
              <a:rPr lang="en-CA" sz="2700" dirty="0">
                <a:solidFill>
                  <a:srgbClr val="43FC24"/>
                </a:solidFill>
              </a:rPr>
              <a:t>Professor, Learning Assistants</a:t>
            </a:r>
          </a:p>
          <a:p>
            <a:endParaRPr lang="en-CA" dirty="0"/>
          </a:p>
          <a:p>
            <a:endParaRPr lang="en-CA" dirty="0"/>
          </a:p>
        </p:txBody>
      </p:sp>
    </p:spTree>
    <p:extLst>
      <p:ext uri="{BB962C8B-B14F-4D97-AF65-F5344CB8AC3E}">
        <p14:creationId xmlns:p14="http://schemas.microsoft.com/office/powerpoint/2010/main" val="25799372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 calcmode="lin" valueType="num">
                                      <p:cBhvr>
                                        <p:cTn id="70"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1"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7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3" name="Content Placeholder 2"/>
          <p:cNvSpPr>
            <a:spLocks noGrp="1"/>
          </p:cNvSpPr>
          <p:nvPr>
            <p:ph idx="1"/>
          </p:nvPr>
        </p:nvSpPr>
        <p:spPr>
          <a:xfrm>
            <a:off x="609600" y="1316765"/>
            <a:ext cx="10972800" cy="5280587"/>
          </a:xfrm>
        </p:spPr>
        <p:txBody>
          <a:bodyPr>
            <a:normAutofit fontScale="92500" lnSpcReduction="10000"/>
          </a:bodyPr>
          <a:lstStyle/>
          <a:p>
            <a:r>
              <a:rPr lang="en-US" sz="3733" dirty="0">
                <a:solidFill>
                  <a:srgbClr val="00FFFF"/>
                </a:solidFill>
              </a:rPr>
              <a:t>I am the type of java code that programmers type into an editor like VSCode.</a:t>
            </a:r>
          </a:p>
          <a:p>
            <a:pPr lvl="1"/>
            <a:r>
              <a:rPr lang="en-US" dirty="0">
                <a:solidFill>
                  <a:srgbClr val="00FF00"/>
                </a:solidFill>
              </a:rPr>
              <a:t>java source code</a:t>
            </a:r>
          </a:p>
          <a:p>
            <a:r>
              <a:rPr lang="en-US" dirty="0"/>
              <a:t>I am the code that runs natively on the computer hardware</a:t>
            </a:r>
          </a:p>
          <a:p>
            <a:pPr lvl="1"/>
            <a:r>
              <a:rPr lang="en-US" dirty="0">
                <a:solidFill>
                  <a:srgbClr val="00FF00"/>
                </a:solidFill>
              </a:rPr>
              <a:t>machine code (1’s and 0’s)</a:t>
            </a:r>
          </a:p>
          <a:p>
            <a:r>
              <a:rPr lang="en-US" dirty="0">
                <a:solidFill>
                  <a:srgbClr val="FF00FF"/>
                </a:solidFill>
              </a:rPr>
              <a:t>I am an intermediate code that is lower level than source code but higher level than machine code.</a:t>
            </a:r>
          </a:p>
          <a:p>
            <a:pPr lvl="1"/>
            <a:r>
              <a:rPr lang="en-US" dirty="0">
                <a:solidFill>
                  <a:srgbClr val="00FF00"/>
                </a:solidFill>
              </a:rPr>
              <a:t>bytecode</a:t>
            </a:r>
          </a:p>
        </p:txBody>
      </p:sp>
    </p:spTree>
    <p:extLst>
      <p:ext uri="{BB962C8B-B14F-4D97-AF65-F5344CB8AC3E}">
        <p14:creationId xmlns:p14="http://schemas.microsoft.com/office/powerpoint/2010/main" val="18886687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3" name="Content Placeholder 2"/>
          <p:cNvSpPr>
            <a:spLocks noGrp="1"/>
          </p:cNvSpPr>
          <p:nvPr>
            <p:ph idx="1"/>
          </p:nvPr>
        </p:nvSpPr>
        <p:spPr>
          <a:xfrm>
            <a:off x="609600" y="1316765"/>
            <a:ext cx="10972800" cy="5280587"/>
          </a:xfrm>
        </p:spPr>
        <p:txBody>
          <a:bodyPr>
            <a:normAutofit fontScale="92500" lnSpcReduction="20000"/>
          </a:bodyPr>
          <a:lstStyle/>
          <a:p>
            <a:r>
              <a:rPr lang="en-US" sz="3733" dirty="0">
                <a:solidFill>
                  <a:srgbClr val="00FFFF"/>
                </a:solidFill>
              </a:rPr>
              <a:t>I convert java source code into bytecode</a:t>
            </a:r>
          </a:p>
          <a:p>
            <a:pPr lvl="1"/>
            <a:r>
              <a:rPr lang="en-US" sz="3200" dirty="0">
                <a:solidFill>
                  <a:srgbClr val="00FF00"/>
                </a:solidFill>
              </a:rPr>
              <a:t>Compiler</a:t>
            </a:r>
          </a:p>
          <a:p>
            <a:r>
              <a:rPr lang="en-US" sz="3733" dirty="0"/>
              <a:t>I interpret bytecode into machine code on the fly.</a:t>
            </a:r>
          </a:p>
          <a:p>
            <a:pPr lvl="1"/>
            <a:r>
              <a:rPr lang="en-US" sz="3200" dirty="0">
                <a:solidFill>
                  <a:srgbClr val="00FF00"/>
                </a:solidFill>
              </a:rPr>
              <a:t>JVM</a:t>
            </a:r>
          </a:p>
          <a:p>
            <a:r>
              <a:rPr lang="en-US" sz="3733" dirty="0">
                <a:solidFill>
                  <a:srgbClr val="FF00FF"/>
                </a:solidFill>
              </a:rPr>
              <a:t>I contain the compiler that programmers use to compile java source code into bytecode</a:t>
            </a:r>
          </a:p>
          <a:p>
            <a:pPr lvl="1"/>
            <a:r>
              <a:rPr lang="en-US" sz="3200" dirty="0">
                <a:solidFill>
                  <a:srgbClr val="00FF00"/>
                </a:solidFill>
              </a:rPr>
              <a:t>JDK</a:t>
            </a:r>
          </a:p>
          <a:p>
            <a:r>
              <a:rPr lang="en-CA" dirty="0">
                <a:solidFill>
                  <a:srgbClr val="00FFFF"/>
                </a:solidFill>
              </a:rPr>
              <a:t>I exist on many operating systems, thus allowing java programs to be cross-platform.</a:t>
            </a:r>
          </a:p>
          <a:p>
            <a:pPr lvl="1"/>
            <a:r>
              <a:rPr lang="en-CA" sz="2700" dirty="0">
                <a:solidFill>
                  <a:srgbClr val="43FC24"/>
                </a:solidFill>
              </a:rPr>
              <a:t>JVM</a:t>
            </a:r>
          </a:p>
          <a:p>
            <a:pPr lvl="1"/>
            <a:endParaRPr lang="en-US" sz="3200" dirty="0">
              <a:solidFill>
                <a:srgbClr val="00FF00"/>
              </a:solidFill>
            </a:endParaRPr>
          </a:p>
          <a:p>
            <a:endParaRPr lang="en-US" dirty="0"/>
          </a:p>
        </p:txBody>
      </p:sp>
    </p:spTree>
    <p:extLst>
      <p:ext uri="{BB962C8B-B14F-4D97-AF65-F5344CB8AC3E}">
        <p14:creationId xmlns:p14="http://schemas.microsoft.com/office/powerpoint/2010/main" val="17585642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3" name="Content Placeholder 2"/>
          <p:cNvSpPr>
            <a:spLocks noGrp="1"/>
          </p:cNvSpPr>
          <p:nvPr>
            <p:ph idx="1"/>
          </p:nvPr>
        </p:nvSpPr>
        <p:spPr>
          <a:xfrm>
            <a:off x="609600" y="1316765"/>
            <a:ext cx="10972800" cy="5280587"/>
          </a:xfrm>
        </p:spPr>
        <p:txBody>
          <a:bodyPr>
            <a:normAutofit/>
          </a:bodyPr>
          <a:lstStyle/>
          <a:p>
            <a:r>
              <a:rPr lang="en-US" sz="3733" dirty="0"/>
              <a:t>I am a fish with no eyes.</a:t>
            </a:r>
          </a:p>
          <a:p>
            <a:endParaRPr lang="en-US" sz="3200" dirty="0"/>
          </a:p>
          <a:p>
            <a:endParaRPr lang="en-US" dirty="0"/>
          </a:p>
        </p:txBody>
      </p:sp>
      <p:pic>
        <p:nvPicPr>
          <p:cNvPr id="4" name="Picture 5" descr="fish happy fish"/>
          <p:cNvPicPr>
            <a:picLocks noChangeAspect="1" noChangeArrowheads="1"/>
          </p:cNvPicPr>
          <p:nvPr/>
        </p:nvPicPr>
        <p:blipFill>
          <a:blip r:embed="rId2" cstate="print"/>
          <a:srcRect/>
          <a:stretch>
            <a:fillRect/>
          </a:stretch>
        </p:blipFill>
        <p:spPr bwMode="auto">
          <a:xfrm flipH="1">
            <a:off x="527381" y="2564905"/>
            <a:ext cx="5842000" cy="32861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p:cNvSpPr txBox="1"/>
          <p:nvPr/>
        </p:nvSpPr>
        <p:spPr>
          <a:xfrm>
            <a:off x="6864086" y="3284985"/>
            <a:ext cx="5019323" cy="2062103"/>
          </a:xfrm>
          <a:prstGeom prst="rect">
            <a:avLst/>
          </a:prstGeom>
          <a:noFill/>
        </p:spPr>
        <p:txBody>
          <a:bodyPr wrap="none" rtlCol="0">
            <a:spAutoFit/>
          </a:bodyPr>
          <a:lstStyle/>
          <a:p>
            <a:r>
              <a:rPr lang="en-CA" sz="12800" b="1" dirty="0">
                <a:solidFill>
                  <a:srgbClr val="FF00FF"/>
                </a:solidFill>
                <a:effectLst>
                  <a:outerShdw blurRad="38100" dist="38100" dir="2700000" algn="tl">
                    <a:srgbClr val="000000">
                      <a:alpha val="43137"/>
                    </a:srgbClr>
                  </a:outerShdw>
                </a:effectLst>
              </a:rPr>
              <a:t>FSH!!!</a:t>
            </a:r>
          </a:p>
        </p:txBody>
      </p:sp>
    </p:spTree>
    <p:extLst>
      <p:ext uri="{BB962C8B-B14F-4D97-AF65-F5344CB8AC3E}">
        <p14:creationId xmlns:p14="http://schemas.microsoft.com/office/powerpoint/2010/main" val="30924898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50BEE7-BD56-772C-B380-5DE260F8B0B6}"/>
              </a:ext>
            </a:extLst>
          </p:cNvPr>
          <p:cNvSpPr>
            <a:spLocks noGrp="1"/>
          </p:cNvSpPr>
          <p:nvPr>
            <p:ph sz="quarter" idx="11"/>
          </p:nvPr>
        </p:nvSpPr>
        <p:spPr>
          <a:xfrm>
            <a:off x="1886252" y="2024964"/>
            <a:ext cx="9111262" cy="3714355"/>
          </a:xfrm>
        </p:spPr>
        <p:txBody>
          <a:bodyPr lIns="252000" tIns="252000" rIns="252000" bIns="252000">
            <a:normAutofit fontScale="92500" lnSpcReduction="10000"/>
          </a:bodyPr>
          <a:lstStyle/>
          <a:p>
            <a:pPr marL="0" indent="0" algn="ctr" defTabSz="914400">
              <a:buNone/>
            </a:pPr>
            <a:r>
              <a:rPr lang="en-US" sz="4800" i="0" cap="small" dirty="0">
                <a:effectLst>
                  <a:glow rad="228600">
                    <a:schemeClr val="accent3">
                      <a:satMod val="175000"/>
                      <a:alpha val="60000"/>
                    </a:schemeClr>
                  </a:glow>
                  <a:outerShdw blurRad="38100" dist="38100" dir="2700000" algn="tl">
                    <a:srgbClr val="000000">
                      <a:alpha val="43137"/>
                    </a:srgbClr>
                  </a:outerShdw>
                </a:effectLst>
                <a:latin typeface="Montserrat ExtraBold" panose="00000900000000000000" pitchFamily="2" charset="0"/>
                <a:ea typeface="+mj-ea"/>
                <a:cs typeface="+mj-cs"/>
              </a:rPr>
              <a:t>Week 1:</a:t>
            </a:r>
          </a:p>
          <a:p>
            <a:pPr marL="609585" indent="-609585"/>
            <a:r>
              <a:rPr lang="en-US" sz="5400" b="1"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memory architecture of the </a:t>
            </a:r>
            <a:r>
              <a:rPr lang="en-US" sz="5400" i="0" dirty="0">
                <a:solidFill>
                  <a:schemeClr val="bg1"/>
                </a:solidFill>
                <a:latin typeface="Calibri" panose="020F0502020204030204" pitchFamily="34" charset="0"/>
                <a:cs typeface="Calibri" panose="020F0502020204030204" pitchFamily="34" charset="0"/>
              </a:rPr>
              <a:t>JVM</a:t>
            </a:r>
          </a:p>
          <a:p>
            <a:pPr marL="609585" indent="-609585"/>
            <a:r>
              <a:rPr lang="en-US" sz="5400" i="0" dirty="0">
                <a:solidFill>
                  <a:schemeClr val="bg1"/>
                </a:solidFill>
                <a:latin typeface="Calibri" panose="020F0502020204030204" pitchFamily="34" charset="0"/>
                <a:cs typeface="Calibri" panose="020F0502020204030204" pitchFamily="34" charset="0"/>
              </a:rPr>
              <a:t>Variables</a:t>
            </a:r>
          </a:p>
          <a:p>
            <a:pPr marL="609585" indent="-609585">
              <a:buFont typeface="Arial" panose="020B0604020202020204" pitchFamily="34" charset="0"/>
              <a:buChar char="•"/>
            </a:pPr>
            <a:endParaRPr lang="en-US" sz="5400" b="1"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CA" i="0" dirty="0"/>
          </a:p>
        </p:txBody>
      </p:sp>
    </p:spTree>
    <p:extLst>
      <p:ext uri="{BB962C8B-B14F-4D97-AF65-F5344CB8AC3E}">
        <p14:creationId xmlns:p14="http://schemas.microsoft.com/office/powerpoint/2010/main" val="1195573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9FEBD08-26F7-02F1-2173-B2486533319E}"/>
              </a:ext>
            </a:extLst>
          </p:cNvPr>
          <p:cNvSpPr>
            <a:spLocks noGrp="1"/>
          </p:cNvSpPr>
          <p:nvPr>
            <p:ph type="body" sz="quarter" idx="10"/>
          </p:nvPr>
        </p:nvSpPr>
        <p:spPr/>
        <p:txBody>
          <a:bodyPr/>
          <a:lstStyle/>
          <a:p>
            <a:endParaRPr lang="en-CA"/>
          </a:p>
        </p:txBody>
      </p:sp>
      <p:sp>
        <p:nvSpPr>
          <p:cNvPr id="3" name="Title 2">
            <a:extLst>
              <a:ext uri="{FF2B5EF4-FFF2-40B4-BE49-F238E27FC236}">
                <a16:creationId xmlns:a16="http://schemas.microsoft.com/office/drawing/2014/main" id="{93AE8A5F-5847-4556-1140-53938AA5EAD7}"/>
              </a:ext>
            </a:extLst>
          </p:cNvPr>
          <p:cNvSpPr>
            <a:spLocks noGrp="1"/>
          </p:cNvSpPr>
          <p:nvPr>
            <p:ph type="title"/>
          </p:nvPr>
        </p:nvSpPr>
        <p:spPr/>
        <p:txBody>
          <a:bodyPr/>
          <a:lstStyle/>
          <a:p>
            <a:r>
              <a:rPr lang="en-US" dirty="0"/>
              <a:t>Start of Week 1</a:t>
            </a:r>
            <a:endParaRPr lang="en-CA" dirty="0"/>
          </a:p>
        </p:txBody>
      </p:sp>
    </p:spTree>
    <p:extLst>
      <p:ext uri="{BB962C8B-B14F-4D97-AF65-F5344CB8AC3E}">
        <p14:creationId xmlns:p14="http://schemas.microsoft.com/office/powerpoint/2010/main" val="417297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81" y="-123395"/>
            <a:ext cx="10972800" cy="1143000"/>
          </a:xfrm>
          <a:effectLst>
            <a:outerShdw blurRad="50800" dist="50800" dir="2700000" algn="ctr" rotWithShape="0">
              <a:schemeClr val="tx1"/>
            </a:outerShdw>
          </a:effectLst>
        </p:spPr>
        <p:txBody>
          <a:bodyPr>
            <a:noAutofit/>
          </a:bodyPr>
          <a:lstStyle/>
          <a:p>
            <a:r>
              <a:rPr lang="en-US" sz="8000" dirty="0"/>
              <a:t>Why Bother?</a:t>
            </a:r>
          </a:p>
        </p:txBody>
      </p:sp>
      <p:sp>
        <p:nvSpPr>
          <p:cNvPr id="4" name="Content Placeholder 3"/>
          <p:cNvSpPr>
            <a:spLocks noGrp="1"/>
          </p:cNvSpPr>
          <p:nvPr>
            <p:ph idx="1"/>
          </p:nvPr>
        </p:nvSpPr>
        <p:spPr>
          <a:xfrm>
            <a:off x="527381" y="932723"/>
            <a:ext cx="10972800" cy="3949899"/>
          </a:xfrm>
        </p:spPr>
        <p:txBody>
          <a:bodyPr/>
          <a:lstStyle/>
          <a:p>
            <a:pPr marL="0" indent="0" algn="ctr">
              <a:buNone/>
            </a:pPr>
            <a:r>
              <a:rPr lang="en-US" dirty="0"/>
              <a:t>Understanding how the JVM works is the difference between writing code like this...</a:t>
            </a:r>
          </a:p>
          <a:p>
            <a:pPr marL="0" indent="0">
              <a:buNone/>
            </a:pPr>
            <a:endParaRPr lang="en-US" dirty="0"/>
          </a:p>
        </p:txBody>
      </p:sp>
      <p:pic>
        <p:nvPicPr>
          <p:cNvPr id="1028" name="Picture 4" descr="https://s-media-cache-ak0.pinimg.com/originals/0e/1d/e1/0e1de16239448bb7d4601a9bfefa80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399" y="2372883"/>
            <a:ext cx="3456383" cy="3456384"/>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1026" name="Picture 2" descr="http://www.newmusicbox.org/wp-content/uploads/2012/10/musicians_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092" y="2372884"/>
            <a:ext cx="6985000" cy="3530601"/>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04903" y="5913663"/>
            <a:ext cx="2300630" cy="748988"/>
          </a:xfrm>
          <a:prstGeom prst="rect">
            <a:avLst/>
          </a:prstGeom>
          <a:noFill/>
          <a:effectLst>
            <a:outerShdw blurRad="50800" dist="50800" dir="2700000" algn="ctr" rotWithShape="0">
              <a:schemeClr val="tx1"/>
            </a:outerShdw>
          </a:effectLst>
        </p:spPr>
        <p:txBody>
          <a:bodyPr wrap="none" rtlCol="0">
            <a:spAutoFit/>
          </a:bodyPr>
          <a:lstStyle/>
          <a:p>
            <a:r>
              <a:rPr lang="en-US" sz="4267" b="1" i="1" dirty="0">
                <a:solidFill>
                  <a:srgbClr val="00FF00"/>
                </a:solidFill>
              </a:rPr>
              <a:t>And this!</a:t>
            </a:r>
            <a:endParaRPr lang="en-CA" sz="4267" b="1" i="1" dirty="0">
              <a:solidFill>
                <a:srgbClr val="00FF00"/>
              </a:solidFill>
            </a:endParaRPr>
          </a:p>
        </p:txBody>
      </p:sp>
    </p:spTree>
    <p:extLst>
      <p:ext uri="{BB962C8B-B14F-4D97-AF65-F5344CB8AC3E}">
        <p14:creationId xmlns:p14="http://schemas.microsoft.com/office/powerpoint/2010/main" val="3345249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9291355" y="798061"/>
            <a:ext cx="2854640" cy="5975520"/>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dirty="0">
                <a:effectLst>
                  <a:outerShdw blurRad="38100" dist="38100" dir="2700000" algn="tl">
                    <a:srgbClr val="000000">
                      <a:alpha val="43137"/>
                    </a:srgbClr>
                  </a:outerShdw>
                </a:effectLst>
              </a:rPr>
              <a:t>Method</a:t>
            </a:r>
          </a:p>
        </p:txBody>
      </p:sp>
      <p:sp>
        <p:nvSpPr>
          <p:cNvPr id="6" name="Rectangle 5"/>
          <p:cNvSpPr/>
          <p:nvPr/>
        </p:nvSpPr>
        <p:spPr>
          <a:xfrm>
            <a:off x="58829" y="790705"/>
            <a:ext cx="2918440" cy="5975520"/>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Stack</a:t>
            </a:r>
          </a:p>
        </p:txBody>
      </p:sp>
      <p:sp>
        <p:nvSpPr>
          <p:cNvPr id="7" name="Rectangle 6"/>
          <p:cNvSpPr/>
          <p:nvPr/>
        </p:nvSpPr>
        <p:spPr>
          <a:xfrm>
            <a:off x="3033715" y="795669"/>
            <a:ext cx="6207635" cy="5975520"/>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Heap</a:t>
            </a:r>
          </a:p>
        </p:txBody>
      </p:sp>
      <p:sp>
        <p:nvSpPr>
          <p:cNvPr id="30" name="Title 1"/>
          <p:cNvSpPr>
            <a:spLocks noGrp="1"/>
          </p:cNvSpPr>
          <p:nvPr>
            <p:ph type="title"/>
          </p:nvPr>
        </p:nvSpPr>
        <p:spPr>
          <a:xfrm>
            <a:off x="466784" y="-219405"/>
            <a:ext cx="10972800" cy="1143000"/>
          </a:xfrm>
        </p:spPr>
        <p:txBody>
          <a:bodyPr/>
          <a:lstStyle/>
          <a:p>
            <a:r>
              <a:rPr lang="en-US" dirty="0"/>
              <a:t>The JVM memory footprint</a:t>
            </a:r>
          </a:p>
        </p:txBody>
      </p:sp>
      <p:sp>
        <p:nvSpPr>
          <p:cNvPr id="2" name="Rectangle 1"/>
          <p:cNvSpPr/>
          <p:nvPr/>
        </p:nvSpPr>
        <p:spPr>
          <a:xfrm>
            <a:off x="1728715" y="2452755"/>
            <a:ext cx="8448939" cy="2784309"/>
          </a:xfrm>
          <a:prstGeom prst="rect">
            <a:avLst/>
          </a:prstGeom>
          <a:solidFill>
            <a:srgbClr val="0066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effectLst>
                  <a:outerShdw blurRad="38100" dist="38100" dir="2700000" algn="tl">
                    <a:srgbClr val="000000">
                      <a:alpha val="43137"/>
                    </a:srgbClr>
                  </a:outerShdw>
                </a:effectLst>
              </a:rPr>
              <a:t>OK...This isn't exactly true...(but close enough!)</a:t>
            </a:r>
          </a:p>
        </p:txBody>
      </p:sp>
    </p:spTree>
    <p:extLst>
      <p:ext uri="{BB962C8B-B14F-4D97-AF65-F5344CB8AC3E}">
        <p14:creationId xmlns:p14="http://schemas.microsoft.com/office/powerpoint/2010/main" val="38176598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28"/>
                                        </p:tgtEl>
                                      </p:cBhvr>
                                    </p:animEffect>
                                    <p:animScale>
                                      <p:cBhvr>
                                        <p:cTn id="17" dur="250" autoRev="1" fill="hold"/>
                                        <p:tgtEl>
                                          <p:spTgt spid="28"/>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 grpId="0" animBg="1"/>
      <p:bldP spid="7" grpId="0" animBg="1"/>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9291355" y="798061"/>
            <a:ext cx="2854640" cy="5975520"/>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dirty="0">
                <a:effectLst>
                  <a:outerShdw blurRad="38100" dist="38100" dir="2700000" algn="tl">
                    <a:srgbClr val="000000">
                      <a:alpha val="43137"/>
                    </a:srgbClr>
                  </a:outerShdw>
                </a:effectLst>
              </a:rPr>
              <a:t>Method</a:t>
            </a:r>
          </a:p>
        </p:txBody>
      </p:sp>
      <p:sp>
        <p:nvSpPr>
          <p:cNvPr id="6" name="Rectangle 5"/>
          <p:cNvSpPr/>
          <p:nvPr/>
        </p:nvSpPr>
        <p:spPr>
          <a:xfrm>
            <a:off x="58829" y="790705"/>
            <a:ext cx="2918440" cy="5975520"/>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Stack</a:t>
            </a:r>
          </a:p>
        </p:txBody>
      </p:sp>
      <p:sp>
        <p:nvSpPr>
          <p:cNvPr id="7" name="Rectangle 6"/>
          <p:cNvSpPr/>
          <p:nvPr/>
        </p:nvSpPr>
        <p:spPr>
          <a:xfrm>
            <a:off x="3033715" y="795669"/>
            <a:ext cx="6207635" cy="5975520"/>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Heap</a:t>
            </a:r>
          </a:p>
        </p:txBody>
      </p:sp>
      <p:sp>
        <p:nvSpPr>
          <p:cNvPr id="30" name="Title 1"/>
          <p:cNvSpPr>
            <a:spLocks noGrp="1"/>
          </p:cNvSpPr>
          <p:nvPr>
            <p:ph type="title"/>
          </p:nvPr>
        </p:nvSpPr>
        <p:spPr>
          <a:xfrm>
            <a:off x="466784" y="-219405"/>
            <a:ext cx="10972800" cy="1143000"/>
          </a:xfrm>
        </p:spPr>
        <p:txBody>
          <a:bodyPr/>
          <a:lstStyle/>
          <a:p>
            <a:r>
              <a:rPr lang="en-US" dirty="0"/>
              <a:t>The Class Loader and the method section</a:t>
            </a:r>
          </a:p>
        </p:txBody>
      </p:sp>
      <p:sp>
        <p:nvSpPr>
          <p:cNvPr id="8" name="Rectangle 7"/>
          <p:cNvSpPr/>
          <p:nvPr/>
        </p:nvSpPr>
        <p:spPr>
          <a:xfrm>
            <a:off x="46005" y="1224063"/>
            <a:ext cx="9024539" cy="5108803"/>
          </a:xfrm>
          <a:prstGeom prst="rect">
            <a:avLst/>
          </a:prstGeom>
          <a:solidFill>
            <a:srgbClr val="000000">
              <a:alpha val="50196"/>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b="1" dirty="0">
              <a:effectLst>
                <a:outerShdw blurRad="38100" dist="38100" dir="2700000" algn="tl">
                  <a:srgbClr val="000000">
                    <a:alpha val="43137"/>
                  </a:srgbClr>
                </a:outerShdw>
              </a:effectLst>
            </a:endParaRPr>
          </a:p>
          <a:p>
            <a:pPr marL="457189" indent="-457189">
              <a:buFont typeface="Arial" panose="020B0604020202020204" pitchFamily="34" charset="0"/>
              <a:buChar char="•"/>
            </a:pPr>
            <a:r>
              <a:rPr lang="en-US" sz="2667" b="1" dirty="0">
                <a:effectLst>
                  <a:outerShdw blurRad="38100" dist="38100" dir="2700000" algn="tl">
                    <a:srgbClr val="000000">
                      <a:alpha val="43137"/>
                    </a:srgbClr>
                  </a:outerShdw>
                </a:effectLst>
              </a:rPr>
              <a:t>All implementations of the JVM include something called a </a:t>
            </a:r>
            <a:r>
              <a:rPr lang="en-US" sz="2667" b="1" dirty="0">
                <a:solidFill>
                  <a:srgbClr val="00FF00"/>
                </a:solidFill>
                <a:effectLst>
                  <a:outerShdw blurRad="38100" dist="38100" dir="2700000" algn="tl">
                    <a:srgbClr val="000000">
                      <a:alpha val="43137"/>
                    </a:srgbClr>
                  </a:outerShdw>
                </a:effectLst>
              </a:rPr>
              <a:t>Class Loader</a:t>
            </a:r>
            <a:r>
              <a:rPr lang="en-US" sz="2667" b="1" dirty="0">
                <a:effectLst>
                  <a:outerShdw blurRad="38100" dist="38100" dir="2700000" algn="tl">
                    <a:srgbClr val="000000">
                      <a:alpha val="43137"/>
                    </a:srgbClr>
                  </a:outerShdw>
                </a:effectLst>
              </a:rPr>
              <a:t>.</a:t>
            </a:r>
          </a:p>
          <a:p>
            <a:pPr marL="457189" indent="-457189">
              <a:buFont typeface="Arial" panose="020B0604020202020204" pitchFamily="34" charset="0"/>
              <a:buChar char="•"/>
            </a:pPr>
            <a:r>
              <a:rPr lang="en-US" sz="2667" b="1" dirty="0">
                <a:effectLst>
                  <a:outerShdw blurRad="38100" dist="38100" dir="2700000" algn="tl">
                    <a:srgbClr val="000000">
                      <a:alpha val="43137"/>
                    </a:srgbClr>
                  </a:outerShdw>
                </a:effectLst>
              </a:rPr>
              <a:t>A class loader loads the bytecode from our </a:t>
            </a:r>
            <a:r>
              <a:rPr lang="en-US" sz="2667" b="1" dirty="0">
                <a:solidFill>
                  <a:srgbClr val="00FF00"/>
                </a:solidFill>
                <a:effectLst>
                  <a:outerShdw blurRad="38100" dist="38100" dir="2700000" algn="tl">
                    <a:srgbClr val="000000">
                      <a:alpha val="43137"/>
                    </a:srgbClr>
                  </a:outerShdw>
                </a:effectLst>
              </a:rPr>
              <a:t>.class</a:t>
            </a:r>
            <a:r>
              <a:rPr lang="en-US" sz="2667" b="1" dirty="0">
                <a:effectLst>
                  <a:outerShdw blurRad="38100" dist="38100" dir="2700000" algn="tl">
                    <a:srgbClr val="000000">
                      <a:alpha val="43137"/>
                    </a:srgbClr>
                  </a:outerShdw>
                </a:effectLst>
              </a:rPr>
              <a:t> file into the </a:t>
            </a:r>
            <a:r>
              <a:rPr lang="en-US" sz="2667" b="1" dirty="0">
                <a:solidFill>
                  <a:srgbClr val="00FF00"/>
                </a:solidFill>
                <a:effectLst>
                  <a:outerShdw blurRad="38100" dist="38100" dir="2700000" algn="tl">
                    <a:srgbClr val="000000">
                      <a:alpha val="43137"/>
                    </a:srgbClr>
                  </a:outerShdw>
                </a:effectLst>
              </a:rPr>
              <a:t>Method Section </a:t>
            </a:r>
            <a:r>
              <a:rPr lang="en-US" sz="2667" b="1" dirty="0">
                <a:effectLst>
                  <a:outerShdw blurRad="38100" dist="38100" dir="2700000" algn="tl">
                    <a:srgbClr val="000000">
                      <a:alpha val="43137"/>
                    </a:srgbClr>
                  </a:outerShdw>
                </a:effectLst>
              </a:rPr>
              <a:t>of the </a:t>
            </a:r>
            <a:r>
              <a:rPr lang="en-US" sz="2667" b="1" dirty="0">
                <a:solidFill>
                  <a:srgbClr val="00FF00"/>
                </a:solidFill>
                <a:effectLst>
                  <a:outerShdw blurRad="38100" dist="38100" dir="2700000" algn="tl">
                    <a:srgbClr val="000000">
                      <a:alpha val="43137"/>
                    </a:srgbClr>
                  </a:outerShdw>
                </a:effectLst>
              </a:rPr>
              <a:t>JVM</a:t>
            </a:r>
            <a:r>
              <a:rPr lang="en-US" sz="2667" b="1" dirty="0">
                <a:effectLst>
                  <a:outerShdw blurRad="38100" dist="38100" dir="2700000" algn="tl">
                    <a:srgbClr val="000000">
                      <a:alpha val="43137"/>
                    </a:srgbClr>
                  </a:outerShdw>
                </a:effectLst>
              </a:rPr>
              <a:t> memory.</a:t>
            </a:r>
          </a:p>
          <a:p>
            <a:pPr marL="457189" indent="-457189">
              <a:buFont typeface="Arial" panose="020B0604020202020204" pitchFamily="34" charset="0"/>
              <a:buChar char="•"/>
            </a:pPr>
            <a:r>
              <a:rPr lang="en-US" sz="2667" b="1" dirty="0">
                <a:effectLst>
                  <a:outerShdw blurRad="38100" dist="38100" dir="2700000" algn="tl">
                    <a:srgbClr val="000000">
                      <a:alpha val="43137"/>
                    </a:srgbClr>
                  </a:outerShdw>
                </a:effectLst>
              </a:rPr>
              <a:t>Whenever a class is loaded into memory, it is loaded by a </a:t>
            </a:r>
            <a:r>
              <a:rPr lang="en-US" sz="2667" b="1" dirty="0">
                <a:solidFill>
                  <a:srgbClr val="00FF00"/>
                </a:solidFill>
                <a:effectLst>
                  <a:outerShdw blurRad="38100" dist="38100" dir="2700000" algn="tl">
                    <a:srgbClr val="000000">
                      <a:alpha val="43137"/>
                    </a:srgbClr>
                  </a:outerShdw>
                </a:effectLst>
              </a:rPr>
              <a:t>Class Loader</a:t>
            </a:r>
            <a:r>
              <a:rPr lang="en-US" sz="2667" b="1" dirty="0">
                <a:effectLst>
                  <a:outerShdw blurRad="38100" dist="38100" dir="2700000" algn="tl">
                    <a:srgbClr val="000000">
                      <a:alpha val="43137"/>
                    </a:srgbClr>
                  </a:outerShdw>
                </a:effectLst>
              </a:rPr>
              <a:t>.</a:t>
            </a:r>
          </a:p>
          <a:p>
            <a:pPr marL="457189" indent="-457189">
              <a:buFont typeface="Arial" panose="020B0604020202020204" pitchFamily="34" charset="0"/>
              <a:buChar char="•"/>
            </a:pPr>
            <a:r>
              <a:rPr lang="en-US" sz="2667" b="1" dirty="0">
                <a:effectLst>
                  <a:outerShdw blurRad="38100" dist="38100" dir="2700000" algn="tl">
                    <a:srgbClr val="000000">
                      <a:alpha val="43137"/>
                    </a:srgbClr>
                  </a:outerShdw>
                </a:effectLst>
              </a:rPr>
              <a:t>When our </a:t>
            </a:r>
            <a:r>
              <a:rPr lang="en-US" sz="2667" b="1" dirty="0">
                <a:solidFill>
                  <a:srgbClr val="00FF00"/>
                </a:solidFill>
                <a:effectLst>
                  <a:outerShdw blurRad="38100" dist="38100" dir="2700000" algn="tl">
                    <a:srgbClr val="000000">
                      <a:alpha val="43137"/>
                    </a:srgbClr>
                  </a:outerShdw>
                </a:effectLst>
              </a:rPr>
              <a:t>JVM</a:t>
            </a:r>
            <a:r>
              <a:rPr lang="en-US" sz="2667" b="1" dirty="0">
                <a:effectLst>
                  <a:outerShdw blurRad="38100" dist="38100" dir="2700000" algn="tl">
                    <a:srgbClr val="000000">
                      <a:alpha val="43137"/>
                    </a:srgbClr>
                  </a:outerShdw>
                </a:effectLst>
              </a:rPr>
              <a:t> starts running our code, it executes the bytecode from the </a:t>
            </a:r>
            <a:r>
              <a:rPr lang="en-US" sz="2667" b="1" dirty="0">
                <a:solidFill>
                  <a:srgbClr val="00FF00"/>
                </a:solidFill>
                <a:effectLst>
                  <a:outerShdw blurRad="38100" dist="38100" dir="2700000" algn="tl">
                    <a:srgbClr val="000000">
                      <a:alpha val="43137"/>
                    </a:srgbClr>
                  </a:outerShdw>
                </a:effectLst>
              </a:rPr>
              <a:t>Method Section, </a:t>
            </a:r>
            <a:r>
              <a:rPr lang="en-US" sz="2667" b="1" dirty="0">
                <a:solidFill>
                  <a:schemeClr val="bg1"/>
                </a:solidFill>
                <a:effectLst>
                  <a:outerShdw blurRad="38100" dist="38100" dir="2700000" algn="tl">
                    <a:srgbClr val="000000">
                      <a:alpha val="43137"/>
                    </a:srgbClr>
                  </a:outerShdw>
                </a:effectLst>
              </a:rPr>
              <a:t>interpreting it into machine code.</a:t>
            </a:r>
          </a:p>
          <a:p>
            <a:pPr marL="457189" indent="-457189">
              <a:buFont typeface="Arial" panose="020B0604020202020204" pitchFamily="34" charset="0"/>
              <a:buChar char="•"/>
            </a:pPr>
            <a:r>
              <a:rPr lang="en-US" sz="2667" b="1" dirty="0">
                <a:effectLst>
                  <a:outerShdw blurRad="38100" dist="38100" dir="2700000" algn="tl">
                    <a:srgbClr val="000000">
                      <a:alpha val="43137"/>
                    </a:srgbClr>
                  </a:outerShdw>
                </a:effectLst>
              </a:rPr>
              <a:t>The JVM always starts running the code in the method called main.</a:t>
            </a:r>
          </a:p>
        </p:txBody>
      </p:sp>
      <p:sp>
        <p:nvSpPr>
          <p:cNvPr id="9" name="Right Arrow 8"/>
          <p:cNvSpPr/>
          <p:nvPr/>
        </p:nvSpPr>
        <p:spPr>
          <a:xfrm>
            <a:off x="8771198" y="2084851"/>
            <a:ext cx="1165229" cy="955635"/>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ight Arrow 9"/>
          <p:cNvSpPr/>
          <p:nvPr/>
        </p:nvSpPr>
        <p:spPr>
          <a:xfrm>
            <a:off x="8771198" y="4965171"/>
            <a:ext cx="1165229" cy="955635"/>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9936427" y="1444909"/>
            <a:ext cx="1824203" cy="1569660"/>
          </a:xfrm>
          <a:prstGeom prst="rect">
            <a:avLst/>
          </a:prstGeom>
          <a:solidFill>
            <a:schemeClr val="bg1"/>
          </a:solidFill>
          <a:effectLst>
            <a:outerShdw blurRad="50800" dist="63500" dir="2700000" algn="tl" rotWithShape="0">
              <a:prstClr val="black"/>
            </a:outerShdw>
          </a:effectLst>
        </p:spPr>
        <p:txBody>
          <a:bodyPr wrap="square" rtlCol="0">
            <a:spAutoFit/>
          </a:bodyPr>
          <a:lstStyle/>
          <a:p>
            <a:r>
              <a:rPr lang="en-CA" sz="1600" dirty="0"/>
              <a:t>0: iconst_2 1: istore_1 2: iload_1 3: </a:t>
            </a:r>
            <a:r>
              <a:rPr lang="en-CA" sz="1600" dirty="0" err="1"/>
              <a:t>sipush</a:t>
            </a:r>
            <a:r>
              <a:rPr lang="en-CA" sz="1600" dirty="0"/>
              <a:t> 1000 6: </a:t>
            </a:r>
            <a:r>
              <a:rPr lang="en-CA" sz="1600" dirty="0" err="1"/>
              <a:t>if_icmpge</a:t>
            </a:r>
            <a:r>
              <a:rPr lang="en-CA" sz="1600" dirty="0"/>
              <a:t> 44 9: iconst_2 10: istore_2 </a:t>
            </a:r>
          </a:p>
        </p:txBody>
      </p:sp>
      <p:sp>
        <p:nvSpPr>
          <p:cNvPr id="12" name="TextBox 11"/>
          <p:cNvSpPr txBox="1"/>
          <p:nvPr/>
        </p:nvSpPr>
        <p:spPr>
          <a:xfrm>
            <a:off x="9941643" y="3205880"/>
            <a:ext cx="1824203" cy="1569660"/>
          </a:xfrm>
          <a:prstGeom prst="rect">
            <a:avLst/>
          </a:prstGeom>
          <a:solidFill>
            <a:schemeClr val="bg1"/>
          </a:solidFill>
          <a:effectLst>
            <a:outerShdw blurRad="50800" dist="63500" dir="2700000" algn="tl" rotWithShape="0">
              <a:prstClr val="black"/>
            </a:outerShdw>
          </a:effectLst>
        </p:spPr>
        <p:txBody>
          <a:bodyPr wrap="square" rtlCol="0">
            <a:spAutoFit/>
          </a:bodyPr>
          <a:lstStyle/>
          <a:p>
            <a:r>
              <a:rPr lang="en-CA" sz="1600" dirty="0"/>
              <a:t>0: iconst_2 1: istore_1 2: iload_1 3: </a:t>
            </a:r>
            <a:r>
              <a:rPr lang="en-CA" sz="1600" dirty="0" err="1"/>
              <a:t>sipush</a:t>
            </a:r>
            <a:r>
              <a:rPr lang="en-CA" sz="1600" dirty="0"/>
              <a:t> 1000 6: </a:t>
            </a:r>
            <a:r>
              <a:rPr lang="en-CA" sz="1600" dirty="0" err="1"/>
              <a:t>if_icmpge</a:t>
            </a:r>
            <a:r>
              <a:rPr lang="en-CA" sz="1600" dirty="0"/>
              <a:t> 44 9: iconst_2 10: istore_2 </a:t>
            </a:r>
          </a:p>
        </p:txBody>
      </p:sp>
      <p:sp>
        <p:nvSpPr>
          <p:cNvPr id="13" name="TextBox 12"/>
          <p:cNvSpPr txBox="1"/>
          <p:nvPr/>
        </p:nvSpPr>
        <p:spPr>
          <a:xfrm>
            <a:off x="9941643" y="4934004"/>
            <a:ext cx="1824203" cy="1569660"/>
          </a:xfrm>
          <a:prstGeom prst="rect">
            <a:avLst/>
          </a:prstGeom>
          <a:solidFill>
            <a:schemeClr val="bg1"/>
          </a:solidFill>
          <a:effectLst>
            <a:outerShdw blurRad="50800" dist="63500" dir="2700000" algn="tl" rotWithShape="0">
              <a:prstClr val="black"/>
            </a:outerShdw>
          </a:effectLst>
        </p:spPr>
        <p:txBody>
          <a:bodyPr wrap="square" rtlCol="0">
            <a:spAutoFit/>
          </a:bodyPr>
          <a:lstStyle/>
          <a:p>
            <a:r>
              <a:rPr lang="en-CA" sz="1600" dirty="0"/>
              <a:t>0: iconst_2 1: istore_1 2: iload_1 3: </a:t>
            </a:r>
            <a:r>
              <a:rPr lang="en-CA" sz="1600" dirty="0" err="1"/>
              <a:t>sipush</a:t>
            </a:r>
            <a:r>
              <a:rPr lang="en-CA" sz="1600" dirty="0"/>
              <a:t> 1000 6: </a:t>
            </a:r>
            <a:r>
              <a:rPr lang="en-CA" sz="1600" dirty="0" err="1"/>
              <a:t>if_icmpge</a:t>
            </a:r>
            <a:r>
              <a:rPr lang="en-CA" sz="1600" dirty="0"/>
              <a:t> 44 9: iconst_2 10: istore_2 </a:t>
            </a:r>
          </a:p>
        </p:txBody>
      </p:sp>
    </p:spTree>
    <p:extLst>
      <p:ext uri="{BB962C8B-B14F-4D97-AF65-F5344CB8AC3E}">
        <p14:creationId xmlns:p14="http://schemas.microsoft.com/office/powerpoint/2010/main" val="3753590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3395"/>
            <a:ext cx="10972800" cy="1143000"/>
          </a:xfrm>
        </p:spPr>
        <p:txBody>
          <a:bodyPr/>
          <a:lstStyle/>
          <a:p>
            <a:r>
              <a:rPr lang="en-US" dirty="0"/>
              <a:t>Rules of the JVM</a:t>
            </a:r>
          </a:p>
        </p:txBody>
      </p:sp>
      <p:sp>
        <p:nvSpPr>
          <p:cNvPr id="3" name="Content Placeholder 2"/>
          <p:cNvSpPr>
            <a:spLocks noGrp="1"/>
          </p:cNvSpPr>
          <p:nvPr>
            <p:ph idx="1"/>
          </p:nvPr>
        </p:nvSpPr>
        <p:spPr>
          <a:xfrm>
            <a:off x="527381" y="932723"/>
            <a:ext cx="10972800" cy="4963194"/>
          </a:xfrm>
        </p:spPr>
        <p:txBody>
          <a:bodyPr>
            <a:normAutofit fontScale="77500" lnSpcReduction="20000"/>
          </a:bodyPr>
          <a:lstStyle/>
          <a:p>
            <a:pPr>
              <a:buClr>
                <a:srgbClr val="43FC24"/>
              </a:buClr>
              <a:buFont typeface="Wingdings" panose="05000000000000000000" pitchFamily="2" charset="2"/>
              <a:buChar char="ü"/>
            </a:pPr>
            <a:r>
              <a:rPr lang="en-US" dirty="0"/>
              <a:t>The JVM follows a set of simple rules in order to run a java program.</a:t>
            </a:r>
          </a:p>
          <a:p>
            <a:pPr>
              <a:buClr>
                <a:srgbClr val="43FC24"/>
              </a:buClr>
              <a:buFont typeface="Wingdings" panose="05000000000000000000" pitchFamily="2" charset="2"/>
              <a:buChar char="ü"/>
            </a:pPr>
            <a:r>
              <a:rPr lang="en-US" dirty="0"/>
              <a:t>It follows these rules for EVERY Java program ever built</a:t>
            </a:r>
          </a:p>
          <a:p>
            <a:pPr marL="0" indent="0">
              <a:buClr>
                <a:srgbClr val="43FC24"/>
              </a:buClr>
              <a:buNone/>
            </a:pPr>
            <a:endParaRPr lang="en-US" i="1" dirty="0">
              <a:solidFill>
                <a:srgbClr val="FF00FF"/>
              </a:solidFill>
            </a:endParaRPr>
          </a:p>
          <a:p>
            <a:pPr marL="0" indent="0">
              <a:buClr>
                <a:srgbClr val="43FC24"/>
              </a:buClr>
              <a:buNone/>
            </a:pPr>
            <a:r>
              <a:rPr lang="en-US" i="1" dirty="0">
                <a:solidFill>
                  <a:srgbClr val="FF00FF"/>
                </a:solidFill>
              </a:rPr>
              <a:t>Rule #:</a:t>
            </a:r>
          </a:p>
          <a:p>
            <a:pPr marL="685783" indent="-685783">
              <a:buFont typeface="+mj-lt"/>
              <a:buAutoNum type="arabicPeriod"/>
            </a:pPr>
            <a:r>
              <a:rPr lang="en-US" sz="4400" dirty="0">
                <a:solidFill>
                  <a:srgbClr val="00FF00"/>
                </a:solidFill>
              </a:rPr>
              <a:t>The first time a class is accessed, the JVM loads the bytecode from the .class file into the </a:t>
            </a:r>
            <a:r>
              <a:rPr lang="en-US" sz="4400" i="1" dirty="0">
                <a:solidFill>
                  <a:srgbClr val="FF00FF"/>
                </a:solidFill>
              </a:rPr>
              <a:t>method</a:t>
            </a:r>
            <a:r>
              <a:rPr lang="en-US" sz="4400" dirty="0">
                <a:solidFill>
                  <a:srgbClr val="00FF00"/>
                </a:solidFill>
              </a:rPr>
              <a:t> area of memory.</a:t>
            </a:r>
          </a:p>
          <a:p>
            <a:pPr marL="685783" indent="-685783">
              <a:buFont typeface="+mj-lt"/>
              <a:buAutoNum type="arabicPeriod"/>
            </a:pPr>
            <a:r>
              <a:rPr lang="en-US" sz="4400" dirty="0"/>
              <a:t>The JVM always starts running our code at the beginning of the </a:t>
            </a:r>
            <a:r>
              <a:rPr lang="en-US" sz="4400" i="1" dirty="0">
                <a:solidFill>
                  <a:srgbClr val="FF00FF"/>
                </a:solidFill>
              </a:rPr>
              <a:t>main</a:t>
            </a:r>
            <a:r>
              <a:rPr lang="en-US" sz="4400" dirty="0"/>
              <a:t> method.</a:t>
            </a:r>
          </a:p>
        </p:txBody>
      </p:sp>
      <p:pic>
        <p:nvPicPr>
          <p:cNvPr id="1026" name="Picture 2" descr="Dev.java: The Destination for Java Developers">
            <a:extLst>
              <a:ext uri="{FF2B5EF4-FFF2-40B4-BE49-F238E27FC236}">
                <a16:creationId xmlns:a16="http://schemas.microsoft.com/office/drawing/2014/main" id="{1F518F2B-1A86-C904-4347-8A5ED7EC327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200" b="96000" l="10000" r="90000">
                        <a14:foregroundMark x1="46200" y1="23600" x2="46200" y2="23600"/>
                        <a14:foregroundMark x1="53600" y1="35600" x2="53600" y2="35600"/>
                        <a14:foregroundMark x1="52600" y1="46600" x2="52600" y2="46600"/>
                        <a14:foregroundMark x1="69800" y1="47200" x2="69800" y2="47200"/>
                        <a14:foregroundMark x1="49000" y1="51800" x2="49000" y2="51800"/>
                        <a14:foregroundMark x1="45600" y1="58600" x2="45600" y2="58600"/>
                        <a14:foregroundMark x1="31200" y1="81000" x2="31200" y2="81000"/>
                        <a14:foregroundMark x1="39800" y1="82200" x2="39800" y2="82200"/>
                        <a14:foregroundMark x1="50200" y1="82200" x2="50200" y2="82200"/>
                        <a14:foregroundMark x1="65800" y1="83400" x2="65800" y2="83400"/>
                        <a14:foregroundMark x1="29000" y1="93200" x2="29000" y2="93200"/>
                        <a14:foregroundMark x1="29600" y1="93600" x2="29600" y2="93600"/>
                        <a14:foregroundMark x1="29000" y1="96000" x2="29000" y2="96000"/>
                        <a14:foregroundMark x1="73200" y1="79400" x2="73200" y2="79400"/>
                        <a14:foregroundMark x1="61800" y1="67200" x2="61800" y2="67200"/>
                        <a14:foregroundMark x1="38200" y1="65000" x2="38200" y2="65000"/>
                        <a14:foregroundMark x1="38400" y1="67000" x2="38400" y2="67000"/>
                        <a14:foregroundMark x1="36200" y1="66400" x2="36200" y2="66400"/>
                        <a14:foregroundMark x1="42000" y1="41400" x2="42000" y2="41400"/>
                        <a14:foregroundMark x1="47400" y1="40200" x2="47400" y2="40200"/>
                        <a14:foregroundMark x1="42800" y1="41400" x2="42800" y2="41400"/>
                        <a14:foregroundMark x1="48600" y1="41000" x2="48600" y2="41000"/>
                        <a14:foregroundMark x1="59800" y1="21400" x2="59800" y2="21400"/>
                        <a14:foregroundMark x1="60600" y1="20800" x2="60600" y2="20800"/>
                        <a14:foregroundMark x1="60800" y1="20800" x2="60800" y2="20800"/>
                        <a14:foregroundMark x1="55600" y1="9200" x2="55600" y2="9200"/>
                        <a14:foregroundMark x1="28000" y1="95000" x2="28000" y2="95000"/>
                      </a14:backgroundRemoval>
                    </a14:imgEffect>
                  </a14:imgLayer>
                </a14:imgProps>
              </a:ext>
              <a:ext uri="{28A0092B-C50C-407E-A947-70E740481C1C}">
                <a14:useLocalDpi xmlns:a14="http://schemas.microsoft.com/office/drawing/2010/main" val="0"/>
              </a:ext>
            </a:extLst>
          </a:blip>
          <a:srcRect/>
          <a:stretch>
            <a:fillRect/>
          </a:stretch>
        </p:blipFill>
        <p:spPr bwMode="auto">
          <a:xfrm>
            <a:off x="10355179" y="4879031"/>
            <a:ext cx="2092491" cy="209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910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216A054-E26E-AA99-7B95-1E04529304D6}"/>
              </a:ext>
            </a:extLst>
          </p:cNvPr>
          <p:cNvSpPr>
            <a:spLocks noGrp="1"/>
          </p:cNvSpPr>
          <p:nvPr>
            <p:ph sz="quarter" idx="11"/>
          </p:nvPr>
        </p:nvSpPr>
        <p:spPr>
          <a:xfrm>
            <a:off x="1580972" y="1968694"/>
            <a:ext cx="8946042" cy="3577996"/>
          </a:xfrm>
        </p:spPr>
        <p:txBody>
          <a:bodyPr lIns="252000" tIns="252000" rIns="252000" bIns="252000">
            <a:normAutofit lnSpcReduction="10000"/>
          </a:bodyPr>
          <a:lstStyle/>
          <a:p>
            <a:pPr marL="0" indent="0" algn="ctr">
              <a:buNone/>
            </a:pPr>
            <a:r>
              <a:rPr lang="en-US" sz="4400" i="0" cap="small" dirty="0">
                <a:effectLst>
                  <a:glow rad="228600">
                    <a:schemeClr val="accent3">
                      <a:satMod val="175000"/>
                      <a:alpha val="60000"/>
                    </a:schemeClr>
                  </a:glow>
                  <a:outerShdw blurRad="38100" dist="38100" dir="2700000" algn="tl">
                    <a:srgbClr val="000000">
                      <a:alpha val="43137"/>
                    </a:srgbClr>
                  </a:outerShdw>
                </a:effectLst>
                <a:latin typeface="Montserrat ExtraBold" panose="00000900000000000000" pitchFamily="2" charset="0"/>
                <a:ea typeface="+mj-ea"/>
                <a:cs typeface="+mj-cs"/>
              </a:rPr>
              <a:t>Week 1:</a:t>
            </a:r>
            <a:endParaRPr lang="en-US" sz="2400" i="0" dirty="0">
              <a:solidFill>
                <a:schemeClr val="bg1"/>
              </a:solidFill>
              <a:latin typeface="Calibri" panose="020F0502020204030204" pitchFamily="34" charset="0"/>
              <a:cs typeface="Calibri" panose="020F0502020204030204" pitchFamily="34" charset="0"/>
            </a:endParaRPr>
          </a:p>
          <a:p>
            <a:pPr marL="0" indent="0" algn="ctr">
              <a:buNone/>
            </a:pPr>
            <a:r>
              <a:rPr lang="en-US" sz="4400" i="0" dirty="0">
                <a:solidFill>
                  <a:schemeClr val="bg1"/>
                </a:solidFill>
                <a:latin typeface="Calibri" panose="020F0502020204030204" pitchFamily="34" charset="0"/>
                <a:cs typeface="Calibri" panose="020F0502020204030204" pitchFamily="34" charset="0"/>
              </a:rPr>
              <a:t>Variables – Part 1</a:t>
            </a:r>
          </a:p>
          <a:p>
            <a:pPr marL="0" indent="0" algn="ctr">
              <a:buNone/>
            </a:pPr>
            <a:r>
              <a:rPr lang="en-US" sz="4400" i="0" dirty="0">
                <a:solidFill>
                  <a:schemeClr val="bg1"/>
                </a:solidFill>
                <a:latin typeface="Calibri" panose="020F0502020204030204" pitchFamily="34" charset="0"/>
                <a:cs typeface="Calibri" panose="020F0502020204030204" pitchFamily="34" charset="0"/>
              </a:rPr>
              <a:t>Primitive Variables</a:t>
            </a:r>
          </a:p>
          <a:p>
            <a:pPr marL="0" indent="0" algn="ctr">
              <a:buNone/>
            </a:pPr>
            <a:r>
              <a:rPr lang="en-US" sz="4400" i="0" dirty="0">
                <a:solidFill>
                  <a:schemeClr val="bg1"/>
                </a:solidFill>
                <a:latin typeface="Calibri" panose="020F0502020204030204" pitchFamily="34" charset="0"/>
                <a:cs typeface="Calibri" panose="020F0502020204030204" pitchFamily="34" charset="0"/>
              </a:rPr>
              <a:t>Doing math with Variables</a:t>
            </a:r>
            <a:endParaRPr lang="en-CA" sz="4400" i="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66268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News!!!</a:t>
            </a:r>
          </a:p>
        </p:txBody>
      </p:sp>
      <p:sp>
        <p:nvSpPr>
          <p:cNvPr id="3" name="Content Placeholder 2"/>
          <p:cNvSpPr>
            <a:spLocks noGrp="1"/>
          </p:cNvSpPr>
          <p:nvPr>
            <p:ph idx="1"/>
          </p:nvPr>
        </p:nvSpPr>
        <p:spPr>
          <a:xfrm>
            <a:off x="719403" y="2276873"/>
            <a:ext cx="10972800" cy="3081207"/>
          </a:xfrm>
        </p:spPr>
        <p:txBody>
          <a:bodyPr>
            <a:normAutofit/>
          </a:bodyPr>
          <a:lstStyle/>
          <a:p>
            <a:pPr marL="0" indent="0" algn="ctr">
              <a:buNone/>
            </a:pPr>
            <a:r>
              <a:rPr lang="en-US" sz="5333" i="1" dirty="0">
                <a:solidFill>
                  <a:srgbClr val="00FF00"/>
                </a:solidFill>
              </a:rPr>
              <a:t>We’re all java programmers now!!!</a:t>
            </a:r>
          </a:p>
        </p:txBody>
      </p:sp>
    </p:spTree>
    <p:extLst>
      <p:ext uri="{BB962C8B-B14F-4D97-AF65-F5344CB8AC3E}">
        <p14:creationId xmlns:p14="http://schemas.microsoft.com/office/powerpoint/2010/main" val="10741454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Bad News!!!</a:t>
            </a:r>
          </a:p>
        </p:txBody>
      </p:sp>
      <p:sp>
        <p:nvSpPr>
          <p:cNvPr id="3" name="Content Placeholder 2"/>
          <p:cNvSpPr>
            <a:spLocks noGrp="1"/>
          </p:cNvSpPr>
          <p:nvPr>
            <p:ph idx="1"/>
          </p:nvPr>
        </p:nvSpPr>
        <p:spPr/>
        <p:txBody>
          <a:bodyPr>
            <a:normAutofit/>
          </a:bodyPr>
          <a:lstStyle/>
          <a:p>
            <a:r>
              <a:rPr lang="en-CA" dirty="0"/>
              <a:t>Nobody is going to pay us </a:t>
            </a:r>
            <a:r>
              <a:rPr lang="en-CA" dirty="0">
                <a:solidFill>
                  <a:srgbClr val="00FF00"/>
                </a:solidFill>
              </a:rPr>
              <a:t>$200k </a:t>
            </a:r>
            <a:r>
              <a:rPr lang="en-CA" dirty="0"/>
              <a:t>per year to print out </a:t>
            </a:r>
            <a:r>
              <a:rPr lang="en-CA" dirty="0">
                <a:solidFill>
                  <a:srgbClr val="FF00FF"/>
                </a:solidFill>
              </a:rPr>
              <a:t>Hello World</a:t>
            </a:r>
          </a:p>
          <a:p>
            <a:endParaRPr lang="en-CA" dirty="0">
              <a:solidFill>
                <a:srgbClr val="FF00FF"/>
              </a:solidFill>
            </a:endParaRPr>
          </a:p>
          <a:p>
            <a:r>
              <a:rPr lang="en-CA" dirty="0"/>
              <a:t>Our programs should do something useful</a:t>
            </a:r>
          </a:p>
          <a:p>
            <a:endParaRPr lang="en-CA" dirty="0"/>
          </a:p>
          <a:p>
            <a:r>
              <a:rPr lang="en-CA" dirty="0"/>
              <a:t>Introducing </a:t>
            </a:r>
            <a:r>
              <a:rPr lang="en-CA" i="1" dirty="0">
                <a:solidFill>
                  <a:srgbClr val="00FFFF"/>
                </a:solidFill>
              </a:rPr>
              <a:t>Variables</a:t>
            </a:r>
            <a:r>
              <a:rPr lang="en-CA" dirty="0">
                <a:solidFill>
                  <a:srgbClr val="00FFFF"/>
                </a:solidFill>
              </a:rPr>
              <a:t>!!!</a:t>
            </a:r>
          </a:p>
        </p:txBody>
      </p:sp>
    </p:spTree>
    <p:extLst>
      <p:ext uri="{BB962C8B-B14F-4D97-AF65-F5344CB8AC3E}">
        <p14:creationId xmlns:p14="http://schemas.microsoft.com/office/powerpoint/2010/main" val="2846492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8B630C4-D2BA-5C18-C7F2-3D21EEACE8E2}"/>
              </a:ext>
            </a:extLst>
          </p:cNvPr>
          <p:cNvPicPr>
            <a:picLocks noChangeAspect="1"/>
          </p:cNvPicPr>
          <p:nvPr/>
        </p:nvPicPr>
        <p:blipFill>
          <a:blip r:embed="rId3"/>
          <a:stretch>
            <a:fillRect/>
          </a:stretch>
        </p:blipFill>
        <p:spPr>
          <a:xfrm>
            <a:off x="4993901" y="4122194"/>
            <a:ext cx="6097604" cy="2564352"/>
          </a:xfrm>
          <a:prstGeom prst="rect">
            <a:avLst/>
          </a:prstGeom>
        </p:spPr>
      </p:pic>
      <p:pic>
        <p:nvPicPr>
          <p:cNvPr id="14" name="Picture 13">
            <a:extLst>
              <a:ext uri="{FF2B5EF4-FFF2-40B4-BE49-F238E27FC236}">
                <a16:creationId xmlns:a16="http://schemas.microsoft.com/office/drawing/2014/main" id="{7BF085AF-7BF6-AAB0-2DF5-46837939ECF1}"/>
              </a:ext>
            </a:extLst>
          </p:cNvPr>
          <p:cNvPicPr>
            <a:picLocks noChangeAspect="1"/>
          </p:cNvPicPr>
          <p:nvPr/>
        </p:nvPicPr>
        <p:blipFill rotWithShape="1">
          <a:blip r:embed="rId4"/>
          <a:srcRect b="21950"/>
          <a:stretch/>
        </p:blipFill>
        <p:spPr>
          <a:xfrm>
            <a:off x="886250" y="1507411"/>
            <a:ext cx="7143035" cy="3136779"/>
          </a:xfrm>
          <a:prstGeom prst="rect">
            <a:avLst/>
          </a:prstGeom>
        </p:spPr>
      </p:pic>
      <p:sp>
        <p:nvSpPr>
          <p:cNvPr id="2" name="Title 1">
            <a:extLst>
              <a:ext uri="{FF2B5EF4-FFF2-40B4-BE49-F238E27FC236}">
                <a16:creationId xmlns:a16="http://schemas.microsoft.com/office/drawing/2014/main" id="{6F2AAE67-CEB8-54AD-504D-199B863E18F0}"/>
              </a:ext>
            </a:extLst>
          </p:cNvPr>
          <p:cNvSpPr>
            <a:spLocks noGrp="1"/>
          </p:cNvSpPr>
          <p:nvPr>
            <p:ph type="title"/>
          </p:nvPr>
        </p:nvSpPr>
        <p:spPr/>
        <p:txBody>
          <a:bodyPr/>
          <a:lstStyle/>
          <a:p>
            <a:r>
              <a:rPr lang="en-US" dirty="0"/>
              <a:t>Before we do the next demo…</a:t>
            </a:r>
            <a:br>
              <a:rPr lang="en-US" dirty="0"/>
            </a:br>
            <a:r>
              <a:rPr lang="en-US" sz="2400" dirty="0"/>
              <a:t>we have to make a small change</a:t>
            </a:r>
            <a:endParaRPr lang="en-CA" dirty="0"/>
          </a:p>
        </p:txBody>
      </p:sp>
      <p:sp>
        <p:nvSpPr>
          <p:cNvPr id="8" name="Oval 7">
            <a:extLst>
              <a:ext uri="{FF2B5EF4-FFF2-40B4-BE49-F238E27FC236}">
                <a16:creationId xmlns:a16="http://schemas.microsoft.com/office/drawing/2014/main" id="{5CD13401-1364-E35C-0D3A-C3DF18B84795}"/>
              </a:ext>
            </a:extLst>
          </p:cNvPr>
          <p:cNvSpPr/>
          <p:nvPr/>
        </p:nvSpPr>
        <p:spPr>
          <a:xfrm>
            <a:off x="1066004" y="2408790"/>
            <a:ext cx="1411440" cy="257538"/>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DEA7A370-F715-F263-421B-71022685B8A1}"/>
              </a:ext>
            </a:extLst>
          </p:cNvPr>
          <p:cNvSpPr/>
          <p:nvPr/>
        </p:nvSpPr>
        <p:spPr>
          <a:xfrm>
            <a:off x="2812713" y="1483485"/>
            <a:ext cx="1056644" cy="318828"/>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215AF770-6C49-3CE8-839B-B10A668D29CF}"/>
              </a:ext>
            </a:extLst>
          </p:cNvPr>
          <p:cNvSpPr txBox="1"/>
          <p:nvPr/>
        </p:nvSpPr>
        <p:spPr>
          <a:xfrm>
            <a:off x="6330485" y="1742998"/>
            <a:ext cx="6097604" cy="923330"/>
          </a:xfrm>
          <a:prstGeom prst="rect">
            <a:avLst/>
          </a:prstGeom>
          <a:noFill/>
        </p:spPr>
        <p:txBody>
          <a:bodyPr wrap="square">
            <a:spAutoFit/>
          </a:bodyPr>
          <a:lstStyle/>
          <a:p>
            <a:pPr marL="342900" indent="-342900">
              <a:buFont typeface="+mj-lt"/>
              <a:buAutoNum type="arabicPeriod"/>
            </a:pPr>
            <a:r>
              <a:rPr lang="en-US" b="1" dirty="0">
                <a:solidFill>
                  <a:schemeClr val="bg1"/>
                </a:solidFill>
                <a:effectLst>
                  <a:glow rad="101600">
                    <a:srgbClr val="FF00FF">
                      <a:alpha val="60000"/>
                    </a:srgbClr>
                  </a:glow>
                </a:effectLst>
                <a:latin typeface="Calibri" panose="020F0502020204030204" pitchFamily="34" charset="0"/>
                <a:cs typeface="Calibri" panose="020F0502020204030204" pitchFamily="34" charset="0"/>
              </a:rPr>
              <a:t>Open settings.json in the .</a:t>
            </a:r>
            <a:r>
              <a:rPr lang="en-US" b="1" dirty="0" err="1">
                <a:solidFill>
                  <a:schemeClr val="bg1"/>
                </a:solidFill>
                <a:effectLst>
                  <a:glow rad="101600">
                    <a:srgbClr val="FF00FF">
                      <a:alpha val="60000"/>
                    </a:srgbClr>
                  </a:glow>
                </a:effectLst>
                <a:latin typeface="Calibri" panose="020F0502020204030204" pitchFamily="34" charset="0"/>
                <a:cs typeface="Calibri" panose="020F0502020204030204" pitchFamily="34" charset="0"/>
              </a:rPr>
              <a:t>vscode</a:t>
            </a:r>
            <a:r>
              <a:rPr lang="en-US" b="1" dirty="0">
                <a:solidFill>
                  <a:schemeClr val="bg1"/>
                </a:solidFill>
                <a:effectLst>
                  <a:glow rad="101600">
                    <a:srgbClr val="FF00FF">
                      <a:alpha val="60000"/>
                    </a:srgbClr>
                  </a:glow>
                </a:effectLst>
                <a:latin typeface="Calibri" panose="020F0502020204030204" pitchFamily="34" charset="0"/>
                <a:cs typeface="Calibri" panose="020F0502020204030204" pitchFamily="34" charset="0"/>
              </a:rPr>
              <a:t> folder</a:t>
            </a:r>
          </a:p>
          <a:p>
            <a:pPr marL="342900" indent="-342900">
              <a:buFont typeface="+mj-lt"/>
              <a:buAutoNum type="arabicPeriod"/>
            </a:pPr>
            <a:r>
              <a:rPr lang="en-US" b="1" dirty="0">
                <a:solidFill>
                  <a:schemeClr val="bg1"/>
                </a:solidFill>
                <a:effectLst>
                  <a:glow rad="101600">
                    <a:srgbClr val="FF00FF">
                      <a:alpha val="60000"/>
                    </a:srgbClr>
                  </a:glow>
                </a:effectLst>
                <a:latin typeface="Calibri" panose="020F0502020204030204" pitchFamily="34" charset="0"/>
                <a:cs typeface="Calibri" panose="020F0502020204030204" pitchFamily="34" charset="0"/>
              </a:rPr>
              <a:t>Uncomment  this line so it looks like this (remove the //)</a:t>
            </a:r>
          </a:p>
          <a:p>
            <a:pPr marL="342900" indent="-342900">
              <a:buFont typeface="+mj-lt"/>
              <a:buAutoNum type="arabicPeriod"/>
            </a:pPr>
            <a:r>
              <a:rPr lang="en-US" b="1" dirty="0">
                <a:solidFill>
                  <a:schemeClr val="bg1"/>
                </a:solidFill>
                <a:effectLst>
                  <a:glow rad="101600">
                    <a:srgbClr val="FF00FF">
                      <a:alpha val="60000"/>
                    </a:srgbClr>
                  </a:glow>
                </a:effectLst>
                <a:latin typeface="Calibri" panose="020F0502020204030204" pitchFamily="34" charset="0"/>
                <a:cs typeface="Calibri" panose="020F0502020204030204" pitchFamily="34" charset="0"/>
              </a:rPr>
              <a:t>Save the file</a:t>
            </a:r>
            <a:endParaRPr lang="en-CA" dirty="0"/>
          </a:p>
        </p:txBody>
      </p:sp>
      <p:cxnSp>
        <p:nvCxnSpPr>
          <p:cNvPr id="12" name="Straight Arrow Connector 11">
            <a:extLst>
              <a:ext uri="{FF2B5EF4-FFF2-40B4-BE49-F238E27FC236}">
                <a16:creationId xmlns:a16="http://schemas.microsoft.com/office/drawing/2014/main" id="{D8950F51-B976-75A5-A931-4B95B8B1051F}"/>
              </a:ext>
            </a:extLst>
          </p:cNvPr>
          <p:cNvCxnSpPr>
            <a:cxnSpLocks/>
            <a:stCxn id="10" idx="1"/>
          </p:cNvCxnSpPr>
          <p:nvPr/>
        </p:nvCxnSpPr>
        <p:spPr>
          <a:xfrm flipH="1">
            <a:off x="4626050" y="2204663"/>
            <a:ext cx="1704435" cy="1860561"/>
          </a:xfrm>
          <a:prstGeom prst="straightConnector1">
            <a:avLst/>
          </a:prstGeom>
          <a:ln w="57150">
            <a:solidFill>
              <a:schemeClr val="bg1"/>
            </a:solidFill>
            <a:tailEnd type="triangle"/>
          </a:ln>
          <a:effectLst>
            <a:glow rad="101600">
              <a:srgbClr val="FF00FF">
                <a:alpha val="60000"/>
              </a:srgbClr>
            </a:glow>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5503E9-E0A0-D349-BFD0-DDEE459A4A1E}"/>
              </a:ext>
            </a:extLst>
          </p:cNvPr>
          <p:cNvCxnSpPr>
            <a:cxnSpLocks/>
          </p:cNvCxnSpPr>
          <p:nvPr/>
        </p:nvCxnSpPr>
        <p:spPr>
          <a:xfrm flipH="1">
            <a:off x="7744858" y="2408790"/>
            <a:ext cx="2754700" cy="3749639"/>
          </a:xfrm>
          <a:prstGeom prst="straightConnector1">
            <a:avLst/>
          </a:prstGeom>
          <a:ln w="57150">
            <a:solidFill>
              <a:schemeClr val="bg1"/>
            </a:solidFill>
            <a:tailEnd type="triangle"/>
          </a:ln>
          <a:effectLst>
            <a:glow rad="101600">
              <a:srgbClr val="FF00FF">
                <a:alpha val="60000"/>
              </a:srgbClr>
            </a:glow>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BD3F0C3-EFD2-5003-C00D-AFEBAD74AA32}"/>
              </a:ext>
            </a:extLst>
          </p:cNvPr>
          <p:cNvCxnSpPr>
            <a:cxnSpLocks/>
          </p:cNvCxnSpPr>
          <p:nvPr/>
        </p:nvCxnSpPr>
        <p:spPr>
          <a:xfrm flipH="1" flipV="1">
            <a:off x="3744227" y="1654668"/>
            <a:ext cx="2954956" cy="88330"/>
          </a:xfrm>
          <a:prstGeom prst="straightConnector1">
            <a:avLst/>
          </a:prstGeom>
          <a:ln w="57150">
            <a:solidFill>
              <a:schemeClr val="bg1"/>
            </a:solidFill>
            <a:tailEnd type="triangle"/>
          </a:ln>
          <a:effectLst>
            <a:glow rad="101600">
              <a:srgbClr val="FF00FF">
                <a:alpha val="60000"/>
              </a:srgbClr>
            </a:glow>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376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6" name="Text Placeholder 5">
            <a:extLst>
              <a:ext uri="{FF2B5EF4-FFF2-40B4-BE49-F238E27FC236}">
                <a16:creationId xmlns:a16="http://schemas.microsoft.com/office/drawing/2014/main" id="{48EA9F88-1D4F-6F19-1FE5-85346582C6C7}"/>
              </a:ext>
            </a:extLst>
          </p:cNvPr>
          <p:cNvSpPr>
            <a:spLocks noGrp="1"/>
          </p:cNvSpPr>
          <p:nvPr>
            <p:ph type="body" sz="quarter" idx="11"/>
          </p:nvPr>
        </p:nvSpPr>
        <p:spPr>
          <a:xfrm>
            <a:off x="1982488" y="5319082"/>
            <a:ext cx="8099803" cy="571500"/>
          </a:xfrm>
        </p:spPr>
        <p:txBody>
          <a:bodyPr/>
          <a:lstStyle/>
          <a:p>
            <a:r>
              <a:rPr lang="en-US" b="1" dirty="0">
                <a:solidFill>
                  <a:schemeClr val="bg1"/>
                </a:solidFill>
                <a:effectLst>
                  <a:glow rad="101600">
                    <a:srgbClr val="00FFFF">
                      <a:alpha val="60000"/>
                    </a:srgbClr>
                  </a:glow>
                </a:effectLst>
                <a:latin typeface="Calibri" panose="020F0502020204030204" pitchFamily="34" charset="0"/>
                <a:cs typeface="Calibri" panose="020F0502020204030204" pitchFamily="34" charset="0"/>
              </a:rPr>
              <a:t>Week-01:variables1:LearningVariables1</a:t>
            </a:r>
          </a:p>
          <a:p>
            <a:r>
              <a:rPr lang="en-US" b="1" dirty="0">
                <a:solidFill>
                  <a:schemeClr val="bg1"/>
                </a:solidFill>
                <a:effectLst>
                  <a:glow rad="101600">
                    <a:srgbClr val="00FFFF">
                      <a:alpha val="60000"/>
                    </a:srgbClr>
                  </a:glow>
                </a:effectLst>
                <a:latin typeface="Calibri" panose="020F0502020204030204" pitchFamily="34" charset="0"/>
                <a:cs typeface="Calibri" panose="020F0502020204030204" pitchFamily="34" charset="0"/>
              </a:rPr>
              <a:t>Week-01:variables1:LearningVariables2</a:t>
            </a:r>
          </a:p>
          <a:p>
            <a:endParaRPr lang="en-CA" dirty="0">
              <a:effectLst>
                <a:glow rad="101600">
                  <a:srgbClr val="00FFFF">
                    <a:alpha val="60000"/>
                  </a:srgb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9354988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756F-8DC9-3964-83C2-56F036191045}"/>
              </a:ext>
            </a:extLst>
          </p:cNvPr>
          <p:cNvSpPr>
            <a:spLocks noGrp="1"/>
          </p:cNvSpPr>
          <p:nvPr>
            <p:ph type="title"/>
          </p:nvPr>
        </p:nvSpPr>
        <p:spPr/>
        <p:txBody>
          <a:bodyPr/>
          <a:lstStyle/>
          <a:p>
            <a:r>
              <a:rPr lang="en-US" dirty="0"/>
              <a:t>Did you notice that…</a:t>
            </a:r>
            <a:endParaRPr lang="en-CA" dirty="0"/>
          </a:p>
        </p:txBody>
      </p:sp>
      <p:sp>
        <p:nvSpPr>
          <p:cNvPr id="3" name="Content Placeholder 2">
            <a:extLst>
              <a:ext uri="{FF2B5EF4-FFF2-40B4-BE49-F238E27FC236}">
                <a16:creationId xmlns:a16="http://schemas.microsoft.com/office/drawing/2014/main" id="{5CFA5FF7-33E8-8926-EF12-A372EA2E1591}"/>
              </a:ext>
            </a:extLst>
          </p:cNvPr>
          <p:cNvSpPr>
            <a:spLocks noGrp="1"/>
          </p:cNvSpPr>
          <p:nvPr>
            <p:ph idx="1"/>
          </p:nvPr>
        </p:nvSpPr>
        <p:spPr>
          <a:xfrm>
            <a:off x="609600" y="1019605"/>
            <a:ext cx="10972800" cy="4525963"/>
          </a:xfrm>
        </p:spPr>
        <p:txBody>
          <a:bodyPr/>
          <a:lstStyle/>
          <a:p>
            <a:r>
              <a:rPr lang="en-US" dirty="0"/>
              <a:t>Your output looked something like this:</a:t>
            </a:r>
          </a:p>
          <a:p>
            <a:endParaRPr lang="en-US" dirty="0"/>
          </a:p>
          <a:p>
            <a:endParaRPr lang="en-US" dirty="0"/>
          </a:p>
          <a:p>
            <a:r>
              <a:rPr lang="en-US" dirty="0"/>
              <a:t>And mine looked like this:</a:t>
            </a:r>
            <a:endParaRPr lang="en-CA" dirty="0"/>
          </a:p>
        </p:txBody>
      </p:sp>
      <p:pic>
        <p:nvPicPr>
          <p:cNvPr id="9" name="Picture 8">
            <a:extLst>
              <a:ext uri="{FF2B5EF4-FFF2-40B4-BE49-F238E27FC236}">
                <a16:creationId xmlns:a16="http://schemas.microsoft.com/office/drawing/2014/main" id="{25D62098-FC9D-46D0-85DC-A57BE3B0B8E8}"/>
              </a:ext>
            </a:extLst>
          </p:cNvPr>
          <p:cNvPicPr>
            <a:picLocks noChangeAspect="1"/>
          </p:cNvPicPr>
          <p:nvPr/>
        </p:nvPicPr>
        <p:blipFill>
          <a:blip r:embed="rId3"/>
          <a:stretch>
            <a:fillRect/>
          </a:stretch>
        </p:blipFill>
        <p:spPr>
          <a:xfrm>
            <a:off x="1696825" y="4172178"/>
            <a:ext cx="7780256" cy="1920484"/>
          </a:xfrm>
          <a:prstGeom prst="rect">
            <a:avLst/>
          </a:prstGeom>
        </p:spPr>
      </p:pic>
      <p:pic>
        <p:nvPicPr>
          <p:cNvPr id="11" name="Picture 10">
            <a:extLst>
              <a:ext uri="{FF2B5EF4-FFF2-40B4-BE49-F238E27FC236}">
                <a16:creationId xmlns:a16="http://schemas.microsoft.com/office/drawing/2014/main" id="{77F001CE-F8DC-AAE8-BB99-798E26609A2C}"/>
              </a:ext>
            </a:extLst>
          </p:cNvPr>
          <p:cNvPicPr>
            <a:picLocks noChangeAspect="1"/>
          </p:cNvPicPr>
          <p:nvPr/>
        </p:nvPicPr>
        <p:blipFill>
          <a:blip r:embed="rId4"/>
          <a:stretch>
            <a:fillRect/>
          </a:stretch>
        </p:blipFill>
        <p:spPr>
          <a:xfrm>
            <a:off x="1696825" y="1777718"/>
            <a:ext cx="6561055" cy="1742121"/>
          </a:xfrm>
          <a:prstGeom prst="rect">
            <a:avLst/>
          </a:prstGeom>
        </p:spPr>
      </p:pic>
    </p:spTree>
    <p:extLst>
      <p:ext uri="{BB962C8B-B14F-4D97-AF65-F5344CB8AC3E}">
        <p14:creationId xmlns:p14="http://schemas.microsoft.com/office/powerpoint/2010/main" val="3788415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38DC-17CC-C5E6-A528-D608756B13E3}"/>
              </a:ext>
            </a:extLst>
          </p:cNvPr>
          <p:cNvSpPr>
            <a:spLocks noGrp="1"/>
          </p:cNvSpPr>
          <p:nvPr>
            <p:ph type="title"/>
          </p:nvPr>
        </p:nvSpPr>
        <p:spPr>
          <a:xfrm>
            <a:off x="380331" y="2780736"/>
            <a:ext cx="10972800" cy="1143000"/>
          </a:xfrm>
        </p:spPr>
        <p:txBody>
          <a:bodyPr/>
          <a:lstStyle/>
          <a:p>
            <a:r>
              <a:rPr lang="en-US" dirty="0"/>
              <a:t>About the </a:t>
            </a:r>
            <a:r>
              <a:rPr lang="en-US" sz="4400" dirty="0"/>
              <a:t>c</a:t>
            </a:r>
            <a:r>
              <a:rPr lang="en-US" sz="6000" dirty="0"/>
              <a:t>o</a:t>
            </a:r>
            <a:r>
              <a:rPr lang="en-US" sz="7200" dirty="0"/>
              <a:t>u</a:t>
            </a:r>
            <a:r>
              <a:rPr lang="en-US" sz="6000" dirty="0"/>
              <a:t>r</a:t>
            </a:r>
            <a:r>
              <a:rPr lang="en-US" sz="4400" dirty="0"/>
              <a:t>s</a:t>
            </a:r>
            <a:r>
              <a:rPr lang="en-US" dirty="0"/>
              <a:t>e</a:t>
            </a:r>
            <a:endParaRPr lang="en-CA" dirty="0"/>
          </a:p>
        </p:txBody>
      </p:sp>
      <p:pic>
        <p:nvPicPr>
          <p:cNvPr id="1028" name="Picture 4" descr="Magnifying Glass 10x Magnification Magnifier Handheld Magnifier for  Science, Reading Book, Inspection. (10x Handheld Magnifier-Wooden Handle) :  Amazon.ca: Health &amp; Personal Care">
            <a:extLst>
              <a:ext uri="{FF2B5EF4-FFF2-40B4-BE49-F238E27FC236}">
                <a16:creationId xmlns:a16="http://schemas.microsoft.com/office/drawing/2014/main" id="{D3670387-A718-DA61-F027-C85E07C721B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200" l="6800" r="96200">
                        <a14:foregroundMark x1="81200" y1="83400" x2="81200" y2="83400"/>
                        <a14:foregroundMark x1="78200" y1="82400" x2="92400" y2="92200"/>
                        <a14:foregroundMark x1="74200" y1="79600" x2="74200" y2="79600"/>
                        <a14:foregroundMark x1="73000" y1="80600" x2="73000" y2="80600"/>
                        <a14:foregroundMark x1="81000" y1="91000" x2="81000" y2="91000"/>
                        <a14:foregroundMark x1="90000" y1="94200" x2="90000" y2="94200"/>
                        <a14:foregroundMark x1="93400" y1="94600" x2="96200" y2="97200"/>
                        <a14:foregroundMark x1="49662" y1="66184" x2="49200" y2="66800"/>
                        <a14:foregroundMark x1="14600" y1="65400" x2="15590" y2="66248"/>
                        <a14:foregroundMark x1="44914" y1="69895" x2="48400" y2="68800"/>
                        <a14:foregroundMark x1="6800" y1="44600" x2="7400" y2="54800"/>
                        <a14:backgroundMark x1="16000" y1="65800" x2="27200" y2="71600"/>
                        <a14:backgroundMark x1="27200" y1="71600" x2="39400" y2="71400"/>
                        <a14:backgroundMark x1="39400" y1="71400" x2="50600" y2="64000"/>
                        <a14:backgroundMark x1="50600" y1="64000" x2="52400" y2="61400"/>
                        <a14:backgroundMark x1="16000" y1="32400" x2="28600" y2="27400"/>
                        <a14:backgroundMark x1="28600" y1="27400" x2="42400" y2="28200"/>
                        <a14:backgroundMark x1="42400" y1="28200" x2="51200" y2="35200"/>
                        <a14:backgroundMark x1="51200" y1="35200" x2="56000" y2="45600"/>
                        <a14:backgroundMark x1="56000" y1="45600" x2="56000" y2="45800"/>
                        <a14:backgroundMark x1="56000" y1="48600" x2="52800" y2="62000"/>
                        <a14:backgroundMark x1="52800" y1="62000" x2="49400" y2="66000"/>
                        <a14:backgroundMark x1="14600" y1="34800" x2="10357" y2="47142"/>
                        <a14:backgroundMark x1="10692" y1="54606" x2="11000" y2="59000"/>
                        <a14:backgroundMark x1="11000" y1="59000" x2="15200" y2="64600"/>
                      </a14:backgroundRemoval>
                    </a14:imgEffect>
                  </a14:imgLayer>
                </a14:imgProps>
              </a:ext>
              <a:ext uri="{28A0092B-C50C-407E-A947-70E740481C1C}">
                <a14:useLocalDpi xmlns:a14="http://schemas.microsoft.com/office/drawing/2010/main" val="0"/>
              </a:ext>
            </a:extLst>
          </a:blip>
          <a:srcRect/>
          <a:stretch>
            <a:fillRect/>
          </a:stretch>
        </p:blipFill>
        <p:spPr bwMode="auto">
          <a:xfrm>
            <a:off x="5573549" y="1371600"/>
            <a:ext cx="4323894" cy="4323894"/>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326CFB3-3696-0593-FE6D-3FC954ED48B4}"/>
              </a:ext>
            </a:extLst>
          </p:cNvPr>
          <p:cNvSpPr/>
          <p:nvPr/>
        </p:nvSpPr>
        <p:spPr>
          <a:xfrm>
            <a:off x="5959098" y="2440983"/>
            <a:ext cx="2069024" cy="2123268"/>
          </a:xfrm>
          <a:prstGeom prst="ellipse">
            <a:avLst/>
          </a:prstGeom>
          <a:noFill/>
          <a:ln w="984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1E8A84F8-FB58-0D41-D875-A530E813530A}"/>
              </a:ext>
            </a:extLst>
          </p:cNvPr>
          <p:cNvPicPr>
            <a:picLocks noChangeAspect="1"/>
          </p:cNvPicPr>
          <p:nvPr/>
        </p:nvPicPr>
        <p:blipFill>
          <a:blip r:embed="rId5"/>
          <a:stretch>
            <a:fillRect/>
          </a:stretch>
        </p:blipFill>
        <p:spPr>
          <a:xfrm>
            <a:off x="101600" y="-4450"/>
            <a:ext cx="12090400" cy="6925094"/>
          </a:xfrm>
          <a:prstGeom prst="rect">
            <a:avLst/>
          </a:prstGeom>
        </p:spPr>
      </p:pic>
    </p:spTree>
    <p:extLst>
      <p:ext uri="{BB962C8B-B14F-4D97-AF65-F5344CB8AC3E}">
        <p14:creationId xmlns:p14="http://schemas.microsoft.com/office/powerpoint/2010/main" val="1798102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756F-8DC9-3964-83C2-56F036191045}"/>
              </a:ext>
            </a:extLst>
          </p:cNvPr>
          <p:cNvSpPr>
            <a:spLocks noGrp="1"/>
          </p:cNvSpPr>
          <p:nvPr>
            <p:ph type="title"/>
          </p:nvPr>
        </p:nvSpPr>
        <p:spPr/>
        <p:txBody>
          <a:bodyPr/>
          <a:lstStyle/>
          <a:p>
            <a:r>
              <a:rPr lang="en-US" dirty="0"/>
              <a:t>Viewing the Console instead of the terminal</a:t>
            </a:r>
            <a:endParaRPr lang="en-CA" dirty="0"/>
          </a:p>
        </p:txBody>
      </p:sp>
      <p:sp>
        <p:nvSpPr>
          <p:cNvPr id="3" name="Content Placeholder 2">
            <a:extLst>
              <a:ext uri="{FF2B5EF4-FFF2-40B4-BE49-F238E27FC236}">
                <a16:creationId xmlns:a16="http://schemas.microsoft.com/office/drawing/2014/main" id="{5CFA5FF7-33E8-8926-EF12-A372EA2E1591}"/>
              </a:ext>
            </a:extLst>
          </p:cNvPr>
          <p:cNvSpPr>
            <a:spLocks noGrp="1"/>
          </p:cNvSpPr>
          <p:nvPr>
            <p:ph idx="1"/>
          </p:nvPr>
        </p:nvSpPr>
        <p:spPr/>
        <p:txBody>
          <a:bodyPr/>
          <a:lstStyle/>
          <a:p>
            <a:r>
              <a:rPr lang="en-US" dirty="0"/>
              <a:t>If you’d like your output to look like mine,</a:t>
            </a:r>
          </a:p>
          <a:p>
            <a:pPr lvl="1"/>
            <a:r>
              <a:rPr lang="en-US" dirty="0"/>
              <a:t> Open VSCode Settings and start keying “java debug console” – then change to </a:t>
            </a:r>
            <a:r>
              <a:rPr lang="en-US" dirty="0" err="1"/>
              <a:t>internalConsole</a:t>
            </a:r>
            <a:endParaRPr lang="en-CA" dirty="0"/>
          </a:p>
        </p:txBody>
      </p:sp>
      <p:pic>
        <p:nvPicPr>
          <p:cNvPr id="7" name="Picture 6">
            <a:extLst>
              <a:ext uri="{FF2B5EF4-FFF2-40B4-BE49-F238E27FC236}">
                <a16:creationId xmlns:a16="http://schemas.microsoft.com/office/drawing/2014/main" id="{67CE7FB7-17DB-D5C0-EE6D-99549E387BFA}"/>
              </a:ext>
            </a:extLst>
          </p:cNvPr>
          <p:cNvPicPr>
            <a:picLocks noChangeAspect="1"/>
          </p:cNvPicPr>
          <p:nvPr/>
        </p:nvPicPr>
        <p:blipFill>
          <a:blip r:embed="rId2"/>
          <a:stretch>
            <a:fillRect/>
          </a:stretch>
        </p:blipFill>
        <p:spPr>
          <a:xfrm>
            <a:off x="1220806" y="3688318"/>
            <a:ext cx="10638095" cy="1961905"/>
          </a:xfrm>
          <a:prstGeom prst="rect">
            <a:avLst/>
          </a:prstGeom>
        </p:spPr>
      </p:pic>
    </p:spTree>
    <p:extLst>
      <p:ext uri="{BB962C8B-B14F-4D97-AF65-F5344CB8AC3E}">
        <p14:creationId xmlns:p14="http://schemas.microsoft.com/office/powerpoint/2010/main" val="1445051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80B2E-64E4-19D8-0478-CE4BFF717284}"/>
              </a:ext>
            </a:extLst>
          </p:cNvPr>
          <p:cNvSpPr>
            <a:spLocks noGrp="1"/>
          </p:cNvSpPr>
          <p:nvPr>
            <p:ph type="title"/>
          </p:nvPr>
        </p:nvSpPr>
        <p:spPr>
          <a:xfrm>
            <a:off x="609600" y="0"/>
            <a:ext cx="10972800" cy="1143000"/>
          </a:xfrm>
        </p:spPr>
        <p:txBody>
          <a:bodyPr/>
          <a:lstStyle/>
          <a:p>
            <a:r>
              <a:rPr lang="en-US" dirty="0"/>
              <a:t>Pro Tip:</a:t>
            </a:r>
            <a:endParaRPr lang="en-CA" dirty="0"/>
          </a:p>
        </p:txBody>
      </p:sp>
      <p:sp>
        <p:nvSpPr>
          <p:cNvPr id="3" name="Content Placeholder 2">
            <a:extLst>
              <a:ext uri="{FF2B5EF4-FFF2-40B4-BE49-F238E27FC236}">
                <a16:creationId xmlns:a16="http://schemas.microsoft.com/office/drawing/2014/main" id="{F19D2A57-0129-F2EE-718A-24EBAE220E70}"/>
              </a:ext>
            </a:extLst>
          </p:cNvPr>
          <p:cNvSpPr>
            <a:spLocks noGrp="1"/>
          </p:cNvSpPr>
          <p:nvPr>
            <p:ph idx="1"/>
          </p:nvPr>
        </p:nvSpPr>
        <p:spPr/>
        <p:txBody>
          <a:bodyPr/>
          <a:lstStyle/>
          <a:p>
            <a:r>
              <a:rPr lang="en-US" dirty="0">
                <a:effectLst>
                  <a:glow rad="101600">
                    <a:srgbClr val="FF00FF">
                      <a:alpha val="60000"/>
                    </a:srgbClr>
                  </a:glow>
                  <a:outerShdw blurRad="38100" dist="38100" dir="2700000" algn="tl">
                    <a:srgbClr val="000000">
                      <a:alpha val="43137"/>
                    </a:srgbClr>
                  </a:outerShdw>
                </a:effectLst>
              </a:rPr>
              <a:t>There are a zillion things you can configure in the settings. </a:t>
            </a:r>
          </a:p>
          <a:p>
            <a:pPr>
              <a:buClr>
                <a:srgbClr val="43FC24"/>
              </a:buClr>
              <a:buFont typeface="Wingdings" panose="05000000000000000000" pitchFamily="2" charset="2"/>
              <a:buChar char="ü"/>
            </a:pPr>
            <a:r>
              <a:rPr lang="en-US" dirty="0"/>
              <a:t>We will set a few in this course.</a:t>
            </a:r>
          </a:p>
          <a:p>
            <a:r>
              <a:rPr lang="en-US" dirty="0">
                <a:effectLst>
                  <a:glow rad="101600">
                    <a:srgbClr val="00FFFF">
                      <a:alpha val="60000"/>
                    </a:srgbClr>
                  </a:glow>
                  <a:outerShdw blurRad="38100" dist="38100" dir="2700000" algn="tl">
                    <a:srgbClr val="000000">
                      <a:alpha val="43137"/>
                    </a:srgbClr>
                  </a:outerShdw>
                </a:effectLst>
              </a:rPr>
              <a:t>However, YouTube and Google are your friends for finding stuff you want to customize.</a:t>
            </a:r>
            <a:endParaRPr lang="en-CA" dirty="0">
              <a:effectLst>
                <a:glow rad="101600">
                  <a:srgbClr val="00FFFF">
                    <a:alpha val="60000"/>
                  </a:srgb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4248664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Variables</a:t>
            </a:r>
          </a:p>
        </p:txBody>
      </p:sp>
      <p:sp>
        <p:nvSpPr>
          <p:cNvPr id="3" name="Content Placeholder 2"/>
          <p:cNvSpPr>
            <a:spLocks noGrp="1"/>
          </p:cNvSpPr>
          <p:nvPr>
            <p:ph idx="1"/>
          </p:nvPr>
        </p:nvSpPr>
        <p:spPr/>
        <p:txBody>
          <a:bodyPr>
            <a:normAutofit/>
          </a:bodyPr>
          <a:lstStyle/>
          <a:p>
            <a:r>
              <a:rPr lang="en-CA" dirty="0"/>
              <a:t>Think of a variable as a little box in the computer’s memory that can contain a value. </a:t>
            </a:r>
          </a:p>
          <a:p>
            <a:r>
              <a:rPr lang="en-CA" dirty="0"/>
              <a:t>Memory is part of the hardware.</a:t>
            </a:r>
          </a:p>
          <a:p>
            <a:r>
              <a:rPr lang="en-CA" dirty="0"/>
              <a:t>If we could look inside memory, we would see:</a:t>
            </a:r>
          </a:p>
          <a:p>
            <a:pPr lvl="1"/>
            <a:r>
              <a:rPr lang="en-CA" dirty="0">
                <a:solidFill>
                  <a:srgbClr val="FF00FF"/>
                </a:solidFill>
              </a:rPr>
              <a:t>1010110101010101010101011101000111010101</a:t>
            </a:r>
          </a:p>
          <a:p>
            <a:pPr>
              <a:buNone/>
            </a:pPr>
            <a:endParaRPr lang="en-CA" dirty="0"/>
          </a:p>
        </p:txBody>
      </p:sp>
    </p:spTree>
    <p:extLst>
      <p:ext uri="{BB962C8B-B14F-4D97-AF65-F5344CB8AC3E}">
        <p14:creationId xmlns:p14="http://schemas.microsoft.com/office/powerpoint/2010/main" val="37100696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Variables</a:t>
            </a:r>
          </a:p>
        </p:txBody>
      </p:sp>
      <p:sp>
        <p:nvSpPr>
          <p:cNvPr id="3" name="Content Placeholder 2"/>
          <p:cNvSpPr>
            <a:spLocks noGrp="1"/>
          </p:cNvSpPr>
          <p:nvPr>
            <p:ph idx="1"/>
          </p:nvPr>
        </p:nvSpPr>
        <p:spPr/>
        <p:txBody>
          <a:bodyPr>
            <a:normAutofit fontScale="92500" lnSpcReduction="20000"/>
          </a:bodyPr>
          <a:lstStyle/>
          <a:p>
            <a:r>
              <a:rPr lang="en-CA" dirty="0"/>
              <a:t>Each of the 1’s or 0’s is called a bit.</a:t>
            </a:r>
          </a:p>
          <a:p>
            <a:r>
              <a:rPr lang="en-CA" dirty="0"/>
              <a:t>A bit can be on (1) or off (0)</a:t>
            </a:r>
          </a:p>
          <a:p>
            <a:r>
              <a:rPr lang="en-CA" dirty="0"/>
              <a:t>8 bits make up 1 byte</a:t>
            </a:r>
          </a:p>
          <a:p>
            <a:pPr marL="457189" lvl="1" indent="-457189">
              <a:buFont typeface="Arial" pitchFamily="34" charset="0"/>
              <a:buChar char="•"/>
            </a:pPr>
            <a:r>
              <a:rPr lang="en-CA" dirty="0">
                <a:solidFill>
                  <a:srgbClr val="FF00FF"/>
                </a:solidFill>
              </a:rPr>
              <a:t>1010110101010101010101011101000111010101</a:t>
            </a:r>
          </a:p>
          <a:p>
            <a:pPr marL="457189" lvl="1" indent="-457189">
              <a:buFont typeface="Arial" pitchFamily="34" charset="0"/>
              <a:buChar char="•"/>
            </a:pPr>
            <a:r>
              <a:rPr lang="en-CA" dirty="0"/>
              <a:t>Using binary, 1 byte can store an integer value of between -128 to 128</a:t>
            </a:r>
          </a:p>
          <a:p>
            <a:pPr marL="457189" lvl="1" indent="-457189">
              <a:buFont typeface="Arial" pitchFamily="34" charset="0"/>
              <a:buChar char="•"/>
            </a:pPr>
            <a:r>
              <a:rPr lang="en-CA" dirty="0"/>
              <a:t>What if we want to store a bigger number?  Or some text?</a:t>
            </a:r>
          </a:p>
          <a:p>
            <a:endParaRPr lang="en-CA" dirty="0"/>
          </a:p>
        </p:txBody>
      </p:sp>
      <p:sp>
        <p:nvSpPr>
          <p:cNvPr id="4" name="Rectangle 3"/>
          <p:cNvSpPr/>
          <p:nvPr/>
        </p:nvSpPr>
        <p:spPr>
          <a:xfrm>
            <a:off x="1199456" y="3140968"/>
            <a:ext cx="2016224" cy="48005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42199143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a:off x="9138122" y="4140701"/>
            <a:ext cx="336037" cy="432048"/>
          </a:xfrm>
          <a:prstGeom prst="can">
            <a:avLst/>
          </a:prstGeom>
          <a:solidFill>
            <a:srgbClr val="008000">
              <a:alpha val="52000"/>
            </a:srgb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5" name="Can 4"/>
          <p:cNvSpPr/>
          <p:nvPr/>
        </p:nvSpPr>
        <p:spPr>
          <a:xfrm>
            <a:off x="9378148" y="4212709"/>
            <a:ext cx="672075" cy="720080"/>
          </a:xfrm>
          <a:prstGeom prst="can">
            <a:avLst/>
          </a:prstGeom>
          <a:solidFill>
            <a:srgbClr val="008000">
              <a:alpha val="52000"/>
            </a:srgb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6" name="Can 5"/>
          <p:cNvSpPr/>
          <p:nvPr/>
        </p:nvSpPr>
        <p:spPr>
          <a:xfrm>
            <a:off x="9858201" y="4284717"/>
            <a:ext cx="960107" cy="1008112"/>
          </a:xfrm>
          <a:prstGeom prst="can">
            <a:avLst/>
          </a:prstGeom>
          <a:solidFill>
            <a:srgbClr val="008000">
              <a:alpha val="52000"/>
            </a:srgb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Can 6"/>
          <p:cNvSpPr/>
          <p:nvPr/>
        </p:nvSpPr>
        <p:spPr>
          <a:xfrm>
            <a:off x="10481593" y="4500741"/>
            <a:ext cx="1248139" cy="1224136"/>
          </a:xfrm>
          <a:prstGeom prst="can">
            <a:avLst/>
          </a:prstGeom>
          <a:solidFill>
            <a:srgbClr val="008000">
              <a:alpha val="52000"/>
            </a:srgb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 name="Title 1"/>
          <p:cNvSpPr>
            <a:spLocks noGrp="1"/>
          </p:cNvSpPr>
          <p:nvPr>
            <p:ph type="title"/>
          </p:nvPr>
        </p:nvSpPr>
        <p:spPr/>
        <p:txBody>
          <a:bodyPr/>
          <a:lstStyle/>
          <a:p>
            <a:r>
              <a:rPr lang="en-CA" dirty="0"/>
              <a:t>Variables</a:t>
            </a:r>
          </a:p>
        </p:txBody>
      </p:sp>
      <p:sp>
        <p:nvSpPr>
          <p:cNvPr id="3" name="Content Placeholder 2"/>
          <p:cNvSpPr>
            <a:spLocks noGrp="1"/>
          </p:cNvSpPr>
          <p:nvPr>
            <p:ph idx="1"/>
          </p:nvPr>
        </p:nvSpPr>
        <p:spPr/>
        <p:txBody>
          <a:bodyPr>
            <a:normAutofit fontScale="92500" lnSpcReduction="20000"/>
          </a:bodyPr>
          <a:lstStyle/>
          <a:p>
            <a:r>
              <a:rPr lang="en-CA" dirty="0"/>
              <a:t>It turns out that we have to create different size boxes in memory to store different sizes of numbers.</a:t>
            </a:r>
          </a:p>
          <a:p>
            <a:endParaRPr lang="en-CA" dirty="0"/>
          </a:p>
          <a:p>
            <a:r>
              <a:rPr lang="en-CA" dirty="0"/>
              <a:t>Think about storing a marble and a basketball in a box.  We would need different size boxes, right? </a:t>
            </a:r>
          </a:p>
          <a:p>
            <a:endParaRPr lang="en-CA" dirty="0"/>
          </a:p>
          <a:p>
            <a:r>
              <a:rPr lang="en-CA" dirty="0"/>
              <a:t>We call these different sized boxes </a:t>
            </a:r>
            <a:r>
              <a:rPr lang="en-CA" dirty="0">
                <a:solidFill>
                  <a:srgbClr val="FF00FF"/>
                </a:solidFill>
              </a:rPr>
              <a:t>types</a:t>
            </a:r>
            <a:r>
              <a:rPr lang="en-CA" dirty="0"/>
              <a:t>.</a:t>
            </a:r>
          </a:p>
          <a:p>
            <a:endParaRPr lang="en-CA" dirty="0"/>
          </a:p>
        </p:txBody>
      </p:sp>
    </p:spTree>
    <p:extLst>
      <p:ext uri="{BB962C8B-B14F-4D97-AF65-F5344CB8AC3E}">
        <p14:creationId xmlns:p14="http://schemas.microsoft.com/office/powerpoint/2010/main" val="3573040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3395"/>
            <a:ext cx="10972800" cy="1143000"/>
          </a:xfrm>
        </p:spPr>
        <p:txBody>
          <a:bodyPr/>
          <a:lstStyle/>
          <a:p>
            <a:r>
              <a:rPr lang="en-CA" dirty="0"/>
              <a:t>Primitive Variables</a:t>
            </a:r>
          </a:p>
        </p:txBody>
      </p:sp>
      <p:graphicFrame>
        <p:nvGraphicFramePr>
          <p:cNvPr id="6" name="Content Placeholder 5"/>
          <p:cNvGraphicFramePr>
            <a:graphicFrameLocks noGrp="1"/>
          </p:cNvGraphicFramePr>
          <p:nvPr>
            <p:ph idx="1"/>
          </p:nvPr>
        </p:nvGraphicFramePr>
        <p:xfrm>
          <a:off x="527381" y="1028733"/>
          <a:ext cx="10972800" cy="2164080"/>
        </p:xfrm>
        <a:graphic>
          <a:graphicData uri="http://schemas.openxmlformats.org/drawingml/2006/table">
            <a:tbl>
              <a:tblPr firstRow="1" bandRow="1">
                <a:tableStyleId>{F5AB1C69-6EDB-4FF4-983F-18BD219EF322}</a:tableStyleId>
              </a:tblPr>
              <a:tblGrid>
                <a:gridCol w="3278155">
                  <a:extLst>
                    <a:ext uri="{9D8B030D-6E8A-4147-A177-3AD203B41FA5}">
                      <a16:colId xmlns:a16="http://schemas.microsoft.com/office/drawing/2014/main" val="20000"/>
                    </a:ext>
                  </a:extLst>
                </a:gridCol>
                <a:gridCol w="4037045">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640080">
                <a:tc>
                  <a:txBody>
                    <a:bodyPr/>
                    <a:lstStyle/>
                    <a:p>
                      <a:pPr algn="ctr"/>
                      <a:r>
                        <a:rPr lang="en-CA" sz="1900" dirty="0">
                          <a:solidFill>
                            <a:srgbClr val="FFFF00"/>
                          </a:solidFill>
                        </a:rPr>
                        <a:t>Variable Type</a:t>
                      </a:r>
                    </a:p>
                  </a:txBody>
                  <a:tcPr marL="121920" marR="121920" anchor="ctr">
                    <a:solidFill>
                      <a:srgbClr val="003300"/>
                    </a:solidFill>
                  </a:tcPr>
                </a:tc>
                <a:tc>
                  <a:txBody>
                    <a:bodyPr/>
                    <a:lstStyle/>
                    <a:p>
                      <a:pPr algn="ctr"/>
                      <a:r>
                        <a:rPr lang="en-CA" sz="1900" dirty="0">
                          <a:solidFill>
                            <a:srgbClr val="FFFF00"/>
                          </a:solidFill>
                        </a:rPr>
                        <a:t>Range</a:t>
                      </a:r>
                    </a:p>
                  </a:txBody>
                  <a:tcPr marL="121920" marR="121920" anchor="ctr">
                    <a:solidFill>
                      <a:srgbClr val="003300"/>
                    </a:solidFill>
                  </a:tcPr>
                </a:tc>
                <a:tc>
                  <a:txBody>
                    <a:bodyPr/>
                    <a:lstStyle/>
                    <a:p>
                      <a:pPr algn="ctr"/>
                      <a:r>
                        <a:rPr lang="en-CA" sz="1900" dirty="0">
                          <a:solidFill>
                            <a:srgbClr val="FFFF00"/>
                          </a:solidFill>
                        </a:rPr>
                        <a:t>Amount</a:t>
                      </a:r>
                      <a:r>
                        <a:rPr lang="en-CA" sz="1900" baseline="0" dirty="0">
                          <a:solidFill>
                            <a:srgbClr val="FFFF00"/>
                          </a:solidFill>
                        </a:rPr>
                        <a:t> of bytes of memory</a:t>
                      </a:r>
                      <a:endParaRPr lang="en-CA" sz="1900" dirty="0">
                        <a:solidFill>
                          <a:srgbClr val="FFFF00"/>
                        </a:solidFill>
                      </a:endParaRPr>
                    </a:p>
                  </a:txBody>
                  <a:tcPr marL="121920" marR="121920" anchor="ctr">
                    <a:solidFill>
                      <a:srgbClr val="003300"/>
                    </a:solidFill>
                  </a:tcPr>
                </a:tc>
                <a:extLst>
                  <a:ext uri="{0D108BD9-81ED-4DB2-BD59-A6C34878D82A}">
                    <a16:rowId xmlns:a16="http://schemas.microsoft.com/office/drawing/2014/main" val="10000"/>
                  </a:ext>
                </a:extLst>
              </a:tr>
              <a:tr h="375920">
                <a:tc>
                  <a:txBody>
                    <a:bodyPr/>
                    <a:lstStyle/>
                    <a:p>
                      <a:r>
                        <a:rPr lang="en-CA" sz="1900" dirty="0"/>
                        <a:t>byte</a:t>
                      </a:r>
                    </a:p>
                  </a:txBody>
                  <a:tcPr marL="121920" marR="121920"/>
                </a:tc>
                <a:tc>
                  <a:txBody>
                    <a:bodyPr/>
                    <a:lstStyle/>
                    <a:p>
                      <a:r>
                        <a:rPr lang="en-CA" sz="1900" dirty="0"/>
                        <a:t>-128 to 128</a:t>
                      </a:r>
                    </a:p>
                  </a:txBody>
                  <a:tcPr marL="121920" marR="121920"/>
                </a:tc>
                <a:tc>
                  <a:txBody>
                    <a:bodyPr/>
                    <a:lstStyle/>
                    <a:p>
                      <a:r>
                        <a:rPr lang="en-CA" sz="1900" dirty="0"/>
                        <a:t>1 (8 bits)</a:t>
                      </a:r>
                    </a:p>
                  </a:txBody>
                  <a:tcPr marL="121920" marR="121920"/>
                </a:tc>
                <a:extLst>
                  <a:ext uri="{0D108BD9-81ED-4DB2-BD59-A6C34878D82A}">
                    <a16:rowId xmlns:a16="http://schemas.microsoft.com/office/drawing/2014/main" val="10001"/>
                  </a:ext>
                </a:extLst>
              </a:tr>
              <a:tr h="375920">
                <a:tc>
                  <a:txBody>
                    <a:bodyPr/>
                    <a:lstStyle/>
                    <a:p>
                      <a:r>
                        <a:rPr lang="en-CA" sz="1900" dirty="0"/>
                        <a:t>short</a:t>
                      </a:r>
                    </a:p>
                  </a:txBody>
                  <a:tcPr marL="121920" marR="121920"/>
                </a:tc>
                <a:tc>
                  <a:txBody>
                    <a:bodyPr/>
                    <a:lstStyle/>
                    <a:p>
                      <a:r>
                        <a:rPr lang="en-CA" sz="1900" dirty="0"/>
                        <a:t>-32768 to 32768</a:t>
                      </a:r>
                    </a:p>
                  </a:txBody>
                  <a:tcPr marL="121920" marR="121920"/>
                </a:tc>
                <a:tc>
                  <a:txBody>
                    <a:bodyPr/>
                    <a:lstStyle/>
                    <a:p>
                      <a:r>
                        <a:rPr lang="en-CA" sz="1900" dirty="0"/>
                        <a:t>2 (16 bits)</a:t>
                      </a:r>
                    </a:p>
                  </a:txBody>
                  <a:tcPr marL="121920" marR="121920"/>
                </a:tc>
                <a:extLst>
                  <a:ext uri="{0D108BD9-81ED-4DB2-BD59-A6C34878D82A}">
                    <a16:rowId xmlns:a16="http://schemas.microsoft.com/office/drawing/2014/main" val="10002"/>
                  </a:ext>
                </a:extLst>
              </a:tr>
              <a:tr h="375920">
                <a:tc>
                  <a:txBody>
                    <a:bodyPr/>
                    <a:lstStyle/>
                    <a:p>
                      <a:r>
                        <a:rPr lang="en-CA" sz="1900" dirty="0" err="1"/>
                        <a:t>int</a:t>
                      </a:r>
                      <a:endParaRPr lang="en-CA" sz="1900" dirty="0"/>
                    </a:p>
                  </a:txBody>
                  <a:tcPr marL="121920" marR="121920"/>
                </a:tc>
                <a:tc>
                  <a:txBody>
                    <a:bodyPr/>
                    <a:lstStyle/>
                    <a:p>
                      <a:r>
                        <a:rPr lang="en-CA" sz="1900" dirty="0"/>
                        <a:t>-2147483648 to 2147483647</a:t>
                      </a:r>
                    </a:p>
                  </a:txBody>
                  <a:tcPr marL="121920" marR="121920"/>
                </a:tc>
                <a:tc>
                  <a:txBody>
                    <a:bodyPr/>
                    <a:lstStyle/>
                    <a:p>
                      <a:r>
                        <a:rPr lang="en-CA" sz="1900" dirty="0"/>
                        <a:t>4 (32 bits)</a:t>
                      </a:r>
                    </a:p>
                  </a:txBody>
                  <a:tcPr marL="121920" marR="121920"/>
                </a:tc>
                <a:extLst>
                  <a:ext uri="{0D108BD9-81ED-4DB2-BD59-A6C34878D82A}">
                    <a16:rowId xmlns:a16="http://schemas.microsoft.com/office/drawing/2014/main" val="10003"/>
                  </a:ext>
                </a:extLst>
              </a:tr>
              <a:tr h="375920">
                <a:tc>
                  <a:txBody>
                    <a:bodyPr/>
                    <a:lstStyle/>
                    <a:p>
                      <a:r>
                        <a:rPr lang="en-CA" sz="1900" dirty="0"/>
                        <a:t>long</a:t>
                      </a:r>
                    </a:p>
                  </a:txBody>
                  <a:tcPr marL="121920" marR="121920"/>
                </a:tc>
                <a:tc>
                  <a:txBody>
                    <a:bodyPr/>
                    <a:lstStyle/>
                    <a:p>
                      <a:r>
                        <a:rPr lang="en-CA" sz="1900" dirty="0"/>
                        <a:t>Really huge numbers</a:t>
                      </a:r>
                    </a:p>
                  </a:txBody>
                  <a:tcPr marL="121920" marR="121920"/>
                </a:tc>
                <a:tc>
                  <a:txBody>
                    <a:bodyPr/>
                    <a:lstStyle/>
                    <a:p>
                      <a:r>
                        <a:rPr lang="en-CA" sz="1900" dirty="0"/>
                        <a:t>8 (64 bits)</a:t>
                      </a:r>
                    </a:p>
                  </a:txBody>
                  <a:tcPr marL="121920" marR="121920"/>
                </a:tc>
                <a:extLst>
                  <a:ext uri="{0D108BD9-81ED-4DB2-BD59-A6C34878D82A}">
                    <a16:rowId xmlns:a16="http://schemas.microsoft.com/office/drawing/2014/main" val="10004"/>
                  </a:ext>
                </a:extLst>
              </a:tr>
            </a:tbl>
          </a:graphicData>
        </a:graphic>
      </p:graphicFrame>
      <p:graphicFrame>
        <p:nvGraphicFramePr>
          <p:cNvPr id="7" name="Content Placeholder 5"/>
          <p:cNvGraphicFramePr>
            <a:graphicFrameLocks/>
          </p:cNvGraphicFramePr>
          <p:nvPr/>
        </p:nvGraphicFramePr>
        <p:xfrm>
          <a:off x="527381" y="3645024"/>
          <a:ext cx="10972800" cy="1661160"/>
        </p:xfrm>
        <a:graphic>
          <a:graphicData uri="http://schemas.openxmlformats.org/drawingml/2006/table">
            <a:tbl>
              <a:tblPr firstRow="1" bandRow="1">
                <a:tableStyleId>{F5AB1C69-6EDB-4FF4-983F-18BD219EF322}</a:tableStyleId>
              </a:tblPr>
              <a:tblGrid>
                <a:gridCol w="3278155">
                  <a:extLst>
                    <a:ext uri="{9D8B030D-6E8A-4147-A177-3AD203B41FA5}">
                      <a16:colId xmlns:a16="http://schemas.microsoft.com/office/drawing/2014/main" val="20000"/>
                    </a:ext>
                  </a:extLst>
                </a:gridCol>
                <a:gridCol w="4037045">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640080">
                <a:tc>
                  <a:txBody>
                    <a:bodyPr/>
                    <a:lstStyle/>
                    <a:p>
                      <a:pPr marL="0" algn="ctr" defTabSz="914400" rtl="0" eaLnBrk="1" latinLnBrk="0" hangingPunct="1"/>
                      <a:r>
                        <a:rPr lang="en-CA" sz="1900" b="1" kern="1200" dirty="0">
                          <a:solidFill>
                            <a:srgbClr val="FFFF00"/>
                          </a:solidFill>
                          <a:effectLst>
                            <a:outerShdw blurRad="38100" dist="38100" dir="2700000" algn="tl">
                              <a:srgbClr val="000000">
                                <a:alpha val="43137"/>
                              </a:srgbClr>
                            </a:outerShdw>
                          </a:effectLst>
                          <a:latin typeface="+mn-lt"/>
                          <a:ea typeface="+mn-ea"/>
                          <a:cs typeface="+mn-cs"/>
                        </a:rPr>
                        <a:t>Variable Type</a:t>
                      </a:r>
                    </a:p>
                  </a:txBody>
                  <a:tcPr marL="121920" marR="121920" anchor="ctr">
                    <a:solidFill>
                      <a:srgbClr val="003300"/>
                    </a:solidFill>
                  </a:tcPr>
                </a:tc>
                <a:tc>
                  <a:txBody>
                    <a:bodyPr/>
                    <a:lstStyle/>
                    <a:p>
                      <a:pPr marL="0" algn="ctr" defTabSz="914400" rtl="0" eaLnBrk="1" latinLnBrk="0" hangingPunct="1"/>
                      <a:r>
                        <a:rPr lang="en-CA" sz="1900" b="1" kern="1200" dirty="0">
                          <a:solidFill>
                            <a:srgbClr val="FFFF00"/>
                          </a:solidFill>
                          <a:effectLst>
                            <a:outerShdw blurRad="38100" dist="38100" dir="2700000" algn="tl">
                              <a:srgbClr val="000000">
                                <a:alpha val="43137"/>
                              </a:srgbClr>
                            </a:outerShdw>
                          </a:effectLst>
                          <a:latin typeface="+mn-lt"/>
                          <a:ea typeface="+mn-ea"/>
                          <a:cs typeface="+mn-cs"/>
                        </a:rPr>
                        <a:t>Range</a:t>
                      </a:r>
                    </a:p>
                  </a:txBody>
                  <a:tcPr marL="121920" marR="121920" anchor="ctr">
                    <a:solidFill>
                      <a:srgbClr val="003300"/>
                    </a:solidFill>
                  </a:tcPr>
                </a:tc>
                <a:tc>
                  <a:txBody>
                    <a:bodyPr/>
                    <a:lstStyle/>
                    <a:p>
                      <a:r>
                        <a:rPr lang="en-CA" sz="1900" b="1" kern="1200" dirty="0">
                          <a:solidFill>
                            <a:srgbClr val="FFFF00"/>
                          </a:solidFill>
                          <a:effectLst>
                            <a:outerShdw blurRad="38100" dist="38100" dir="2700000" algn="tl">
                              <a:srgbClr val="000000">
                                <a:alpha val="43137"/>
                              </a:srgbClr>
                            </a:outerShdw>
                          </a:effectLst>
                          <a:latin typeface="+mn-lt"/>
                          <a:ea typeface="+mn-ea"/>
                          <a:cs typeface="+mn-cs"/>
                        </a:rPr>
                        <a:t>Amount of bytes of memor</a:t>
                      </a:r>
                      <a:r>
                        <a:rPr lang="en-CA" sz="1900" baseline="0" dirty="0">
                          <a:solidFill>
                            <a:srgbClr val="FFFF00"/>
                          </a:solidFill>
                          <a:effectLst>
                            <a:outerShdw blurRad="38100" dist="38100" dir="2700000" algn="tl">
                              <a:srgbClr val="000000">
                                <a:alpha val="43137"/>
                              </a:srgbClr>
                            </a:outerShdw>
                          </a:effectLst>
                        </a:rPr>
                        <a:t>y</a:t>
                      </a:r>
                      <a:endParaRPr lang="en-CA" sz="1900" dirty="0">
                        <a:solidFill>
                          <a:srgbClr val="FFFF00"/>
                        </a:solidFill>
                        <a:effectLst>
                          <a:outerShdw blurRad="38100" dist="38100" dir="2700000" algn="tl">
                            <a:srgbClr val="000000">
                              <a:alpha val="43137"/>
                            </a:srgbClr>
                          </a:outerShdw>
                        </a:effectLst>
                      </a:endParaRPr>
                    </a:p>
                  </a:txBody>
                  <a:tcPr marL="121920" marR="121920" anchor="ctr">
                    <a:solidFill>
                      <a:srgbClr val="003300"/>
                    </a:solidFill>
                  </a:tcPr>
                </a:tc>
                <a:extLst>
                  <a:ext uri="{0D108BD9-81ED-4DB2-BD59-A6C34878D82A}">
                    <a16:rowId xmlns:a16="http://schemas.microsoft.com/office/drawing/2014/main" val="10000"/>
                  </a:ext>
                </a:extLst>
              </a:tr>
              <a:tr h="375920">
                <a:tc>
                  <a:txBody>
                    <a:bodyPr/>
                    <a:lstStyle/>
                    <a:p>
                      <a:r>
                        <a:rPr lang="en-CA" sz="1900" dirty="0"/>
                        <a:t>float</a:t>
                      </a:r>
                    </a:p>
                  </a:txBody>
                  <a:tcPr marL="121920" marR="121920"/>
                </a:tc>
                <a:tc>
                  <a:txBody>
                    <a:bodyPr/>
                    <a:lstStyle/>
                    <a:p>
                      <a:r>
                        <a:rPr lang="en-CA" sz="1900" dirty="0"/>
                        <a:t>Very large range of decimal </a:t>
                      </a:r>
                    </a:p>
                  </a:txBody>
                  <a:tcPr marL="121920" marR="121920"/>
                </a:tc>
                <a:tc>
                  <a:txBody>
                    <a:bodyPr/>
                    <a:lstStyle/>
                    <a:p>
                      <a:r>
                        <a:rPr lang="en-CA" sz="1900" dirty="0"/>
                        <a:t>4 (32 bits)</a:t>
                      </a:r>
                    </a:p>
                  </a:txBody>
                  <a:tcPr marL="121920" marR="121920"/>
                </a:tc>
                <a:extLst>
                  <a:ext uri="{0D108BD9-81ED-4DB2-BD59-A6C34878D82A}">
                    <a16:rowId xmlns:a16="http://schemas.microsoft.com/office/drawing/2014/main" val="10001"/>
                  </a:ext>
                </a:extLst>
              </a:tr>
              <a:tr h="640080">
                <a:tc>
                  <a:txBody>
                    <a:bodyPr/>
                    <a:lstStyle/>
                    <a:p>
                      <a:r>
                        <a:rPr lang="en-CA" sz="1900" dirty="0"/>
                        <a:t>double</a:t>
                      </a:r>
                    </a:p>
                  </a:txBody>
                  <a:tcPr marL="121920" marR="121920"/>
                </a:tc>
                <a:tc>
                  <a:txBody>
                    <a:bodyPr/>
                    <a:lstStyle/>
                    <a:p>
                      <a:r>
                        <a:rPr lang="en-CA" sz="1900" dirty="0"/>
                        <a:t>Huge range of decimal</a:t>
                      </a:r>
                      <a:r>
                        <a:rPr lang="en-CA" sz="1900" baseline="0" dirty="0"/>
                        <a:t> numbers</a:t>
                      </a:r>
                      <a:endParaRPr lang="en-CA" sz="1900" dirty="0"/>
                    </a:p>
                  </a:txBody>
                  <a:tcPr marL="121920" marR="121920"/>
                </a:tc>
                <a:tc>
                  <a:txBody>
                    <a:bodyPr/>
                    <a:lstStyle/>
                    <a:p>
                      <a:r>
                        <a:rPr lang="en-CA" sz="1900" dirty="0"/>
                        <a:t>8 (64 bits)</a:t>
                      </a:r>
                    </a:p>
                  </a:txBody>
                  <a:tcPr marL="121920" marR="121920"/>
                </a:tc>
                <a:extLst>
                  <a:ext uri="{0D108BD9-81ED-4DB2-BD59-A6C34878D82A}">
                    <a16:rowId xmlns:a16="http://schemas.microsoft.com/office/drawing/2014/main" val="10002"/>
                  </a:ext>
                </a:extLst>
              </a:tr>
            </a:tbl>
          </a:graphicData>
        </a:graphic>
      </p:graphicFrame>
      <p:sp>
        <p:nvSpPr>
          <p:cNvPr id="8" name="TextBox 7"/>
          <p:cNvSpPr txBox="1"/>
          <p:nvPr/>
        </p:nvSpPr>
        <p:spPr>
          <a:xfrm>
            <a:off x="4271797" y="3140968"/>
            <a:ext cx="3639138" cy="420564"/>
          </a:xfrm>
          <a:prstGeom prst="rect">
            <a:avLst/>
          </a:prstGeom>
          <a:noFill/>
        </p:spPr>
        <p:txBody>
          <a:bodyPr wrap="none" rtlCol="0">
            <a:spAutoFit/>
          </a:bodyPr>
          <a:lstStyle/>
          <a:p>
            <a:r>
              <a:rPr lang="en-CA" sz="2133" b="1" i="1" dirty="0">
                <a:solidFill>
                  <a:srgbClr val="FFFF00"/>
                </a:solidFill>
                <a:effectLst>
                  <a:outerShdw blurRad="38100" dist="38100" dir="2700000" algn="tl">
                    <a:srgbClr val="000000">
                      <a:alpha val="43137"/>
                    </a:srgbClr>
                  </a:outerShdw>
                </a:effectLst>
              </a:rPr>
              <a:t>What about decimal numbers?</a:t>
            </a:r>
          </a:p>
        </p:txBody>
      </p:sp>
      <p:sp>
        <p:nvSpPr>
          <p:cNvPr id="9" name="Can 8"/>
          <p:cNvSpPr/>
          <p:nvPr/>
        </p:nvSpPr>
        <p:spPr>
          <a:xfrm>
            <a:off x="9504379" y="1604797"/>
            <a:ext cx="336037" cy="432048"/>
          </a:xfrm>
          <a:prstGeom prst="can">
            <a:avLst/>
          </a:prstGeom>
          <a:solidFill>
            <a:srgbClr val="00FF00">
              <a:alpha val="51765"/>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0" name="Can 9"/>
          <p:cNvSpPr/>
          <p:nvPr/>
        </p:nvSpPr>
        <p:spPr>
          <a:xfrm>
            <a:off x="9744405" y="1676805"/>
            <a:ext cx="672075" cy="720080"/>
          </a:xfrm>
          <a:prstGeom prst="can">
            <a:avLst/>
          </a:prstGeom>
          <a:solidFill>
            <a:srgbClr val="00FF00">
              <a:alpha val="51765"/>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Can 10"/>
          <p:cNvSpPr/>
          <p:nvPr/>
        </p:nvSpPr>
        <p:spPr>
          <a:xfrm>
            <a:off x="10224459" y="1748813"/>
            <a:ext cx="960107" cy="1008112"/>
          </a:xfrm>
          <a:prstGeom prst="can">
            <a:avLst/>
          </a:prstGeom>
          <a:solidFill>
            <a:srgbClr val="00FF00">
              <a:alpha val="51765"/>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Can 11"/>
          <p:cNvSpPr/>
          <p:nvPr/>
        </p:nvSpPr>
        <p:spPr>
          <a:xfrm>
            <a:off x="10847851" y="1964837"/>
            <a:ext cx="1248139" cy="1224136"/>
          </a:xfrm>
          <a:prstGeom prst="can">
            <a:avLst/>
          </a:prstGeom>
          <a:solidFill>
            <a:srgbClr val="00FF00">
              <a:alpha val="51765"/>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graphicFrame>
        <p:nvGraphicFramePr>
          <p:cNvPr id="15" name="Content Placeholder 5"/>
          <p:cNvGraphicFramePr>
            <a:graphicFrameLocks/>
          </p:cNvGraphicFramePr>
          <p:nvPr/>
        </p:nvGraphicFramePr>
        <p:xfrm>
          <a:off x="527381" y="5677363"/>
          <a:ext cx="10972800" cy="1021080"/>
        </p:xfrm>
        <a:graphic>
          <a:graphicData uri="http://schemas.openxmlformats.org/drawingml/2006/table">
            <a:tbl>
              <a:tblPr firstRow="1" bandRow="1">
                <a:tableStyleId>{F5AB1C69-6EDB-4FF4-983F-18BD219EF322}</a:tableStyleId>
              </a:tblPr>
              <a:tblGrid>
                <a:gridCol w="3278155">
                  <a:extLst>
                    <a:ext uri="{9D8B030D-6E8A-4147-A177-3AD203B41FA5}">
                      <a16:colId xmlns:a16="http://schemas.microsoft.com/office/drawing/2014/main" val="20000"/>
                    </a:ext>
                  </a:extLst>
                </a:gridCol>
                <a:gridCol w="4037045">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640080">
                <a:tc>
                  <a:txBody>
                    <a:bodyPr/>
                    <a:lstStyle/>
                    <a:p>
                      <a:pPr marL="0" algn="ctr" defTabSz="914400" rtl="0" eaLnBrk="1" latinLnBrk="0" hangingPunct="1"/>
                      <a:r>
                        <a:rPr lang="en-CA" sz="1900" b="1" kern="1200" dirty="0">
                          <a:solidFill>
                            <a:srgbClr val="FFFF00"/>
                          </a:solidFill>
                          <a:effectLst>
                            <a:outerShdw blurRad="38100" dist="38100" dir="2700000" algn="tl">
                              <a:srgbClr val="000000">
                                <a:alpha val="43137"/>
                              </a:srgbClr>
                            </a:outerShdw>
                          </a:effectLst>
                          <a:latin typeface="+mn-lt"/>
                          <a:ea typeface="+mn-ea"/>
                          <a:cs typeface="+mn-cs"/>
                        </a:rPr>
                        <a:t>Variable Type</a:t>
                      </a:r>
                    </a:p>
                  </a:txBody>
                  <a:tcPr marL="121920" marR="121920" anchor="ctr">
                    <a:solidFill>
                      <a:srgbClr val="003300"/>
                    </a:solidFill>
                  </a:tcPr>
                </a:tc>
                <a:tc>
                  <a:txBody>
                    <a:bodyPr/>
                    <a:lstStyle/>
                    <a:p>
                      <a:pPr marL="0" algn="ctr" defTabSz="914400" rtl="0" eaLnBrk="1" latinLnBrk="0" hangingPunct="1"/>
                      <a:r>
                        <a:rPr lang="en-CA" sz="1900" b="1" kern="1200" dirty="0">
                          <a:solidFill>
                            <a:srgbClr val="FFFF00"/>
                          </a:solidFill>
                          <a:effectLst>
                            <a:outerShdw blurRad="38100" dist="38100" dir="2700000" algn="tl">
                              <a:srgbClr val="000000">
                                <a:alpha val="43137"/>
                              </a:srgbClr>
                            </a:outerShdw>
                          </a:effectLst>
                          <a:latin typeface="+mn-lt"/>
                          <a:ea typeface="+mn-ea"/>
                          <a:cs typeface="+mn-cs"/>
                        </a:rPr>
                        <a:t>Range</a:t>
                      </a:r>
                    </a:p>
                  </a:txBody>
                  <a:tcPr marL="121920" marR="121920" anchor="ctr">
                    <a:solidFill>
                      <a:srgbClr val="003300"/>
                    </a:solidFill>
                  </a:tcPr>
                </a:tc>
                <a:tc>
                  <a:txBody>
                    <a:bodyPr/>
                    <a:lstStyle/>
                    <a:p>
                      <a:r>
                        <a:rPr lang="en-CA" sz="1900" b="1" kern="1200" dirty="0">
                          <a:solidFill>
                            <a:srgbClr val="FFFF00"/>
                          </a:solidFill>
                          <a:effectLst>
                            <a:outerShdw blurRad="38100" dist="38100" dir="2700000" algn="tl">
                              <a:srgbClr val="000000">
                                <a:alpha val="43137"/>
                              </a:srgbClr>
                            </a:outerShdw>
                          </a:effectLst>
                          <a:latin typeface="+mn-lt"/>
                          <a:ea typeface="+mn-ea"/>
                          <a:cs typeface="+mn-cs"/>
                        </a:rPr>
                        <a:t>Amount of bytes of memor</a:t>
                      </a:r>
                      <a:r>
                        <a:rPr lang="en-CA" sz="1900" baseline="0" dirty="0">
                          <a:solidFill>
                            <a:srgbClr val="FFFF00"/>
                          </a:solidFill>
                          <a:effectLst>
                            <a:outerShdw blurRad="38100" dist="38100" dir="2700000" algn="tl">
                              <a:srgbClr val="000000">
                                <a:alpha val="43137"/>
                              </a:srgbClr>
                            </a:outerShdw>
                          </a:effectLst>
                        </a:rPr>
                        <a:t>y</a:t>
                      </a:r>
                      <a:endParaRPr lang="en-CA" sz="1900" dirty="0">
                        <a:solidFill>
                          <a:srgbClr val="FFFF00"/>
                        </a:solidFill>
                        <a:effectLst>
                          <a:outerShdw blurRad="38100" dist="38100" dir="2700000" algn="tl">
                            <a:srgbClr val="000000">
                              <a:alpha val="43137"/>
                            </a:srgbClr>
                          </a:outerShdw>
                        </a:effectLst>
                      </a:endParaRPr>
                    </a:p>
                  </a:txBody>
                  <a:tcPr marL="121920" marR="121920" anchor="ctr">
                    <a:solidFill>
                      <a:srgbClr val="003300"/>
                    </a:solidFill>
                  </a:tcPr>
                </a:tc>
                <a:extLst>
                  <a:ext uri="{0D108BD9-81ED-4DB2-BD59-A6C34878D82A}">
                    <a16:rowId xmlns:a16="http://schemas.microsoft.com/office/drawing/2014/main" val="10000"/>
                  </a:ext>
                </a:extLst>
              </a:tr>
              <a:tr h="375920">
                <a:tc>
                  <a:txBody>
                    <a:bodyPr/>
                    <a:lstStyle/>
                    <a:p>
                      <a:r>
                        <a:rPr lang="en-CA" sz="1900" dirty="0"/>
                        <a:t>boolean</a:t>
                      </a:r>
                    </a:p>
                  </a:txBody>
                  <a:tcPr marL="121920" marR="121920"/>
                </a:tc>
                <a:tc>
                  <a:txBody>
                    <a:bodyPr/>
                    <a:lstStyle/>
                    <a:p>
                      <a:r>
                        <a:rPr lang="en-CA" sz="1900" dirty="0"/>
                        <a:t>true</a:t>
                      </a:r>
                      <a:r>
                        <a:rPr lang="en-CA" sz="1900" baseline="0" dirty="0"/>
                        <a:t> or false</a:t>
                      </a:r>
                      <a:endParaRPr lang="en-CA" sz="1900" dirty="0"/>
                    </a:p>
                  </a:txBody>
                  <a:tcPr marL="121920" marR="121920"/>
                </a:tc>
                <a:tc>
                  <a:txBody>
                    <a:bodyPr/>
                    <a:lstStyle/>
                    <a:p>
                      <a:r>
                        <a:rPr lang="en-CA" sz="1900" dirty="0"/>
                        <a:t>depends</a:t>
                      </a:r>
                    </a:p>
                  </a:txBody>
                  <a:tcPr marL="121920" marR="121920"/>
                </a:tc>
                <a:extLst>
                  <a:ext uri="{0D108BD9-81ED-4DB2-BD59-A6C34878D82A}">
                    <a16:rowId xmlns:a16="http://schemas.microsoft.com/office/drawing/2014/main" val="10001"/>
                  </a:ext>
                </a:extLst>
              </a:tr>
            </a:tbl>
          </a:graphicData>
        </a:graphic>
      </p:graphicFrame>
      <p:sp>
        <p:nvSpPr>
          <p:cNvPr id="13" name="Can 12"/>
          <p:cNvSpPr/>
          <p:nvPr/>
        </p:nvSpPr>
        <p:spPr>
          <a:xfrm>
            <a:off x="10224459" y="4053069"/>
            <a:ext cx="960107" cy="1008112"/>
          </a:xfrm>
          <a:prstGeom prst="can">
            <a:avLst/>
          </a:prstGeom>
          <a:solidFill>
            <a:srgbClr val="00FF00">
              <a:alpha val="51765"/>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4" name="Can 13"/>
          <p:cNvSpPr/>
          <p:nvPr/>
        </p:nvSpPr>
        <p:spPr>
          <a:xfrm>
            <a:off x="10751840" y="4341101"/>
            <a:ext cx="1248139" cy="1224136"/>
          </a:xfrm>
          <a:prstGeom prst="can">
            <a:avLst/>
          </a:prstGeom>
          <a:solidFill>
            <a:srgbClr val="00FF00">
              <a:alpha val="51765"/>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Can 15"/>
          <p:cNvSpPr/>
          <p:nvPr/>
        </p:nvSpPr>
        <p:spPr>
          <a:xfrm>
            <a:off x="11016547" y="6213309"/>
            <a:ext cx="336037" cy="432048"/>
          </a:xfrm>
          <a:prstGeom prst="can">
            <a:avLst/>
          </a:prstGeom>
          <a:solidFill>
            <a:srgbClr val="00FF00">
              <a:alpha val="51765"/>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7098219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BD0F556-2855-DF0C-39DC-C057EF7E5B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2173"/>
          <a:stretch/>
        </p:blipFill>
        <p:spPr bwMode="auto">
          <a:xfrm>
            <a:off x="3560791" y="3304802"/>
            <a:ext cx="6126326" cy="11644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66944FBE-91A4-CE5E-9149-2091EFA202BB}"/>
              </a:ext>
            </a:extLst>
          </p:cNvPr>
          <p:cNvCxnSpPr>
            <a:cxnSpLocks/>
          </p:cNvCxnSpPr>
          <p:nvPr/>
        </p:nvCxnSpPr>
        <p:spPr>
          <a:xfrm flipV="1">
            <a:off x="2924070" y="3887027"/>
            <a:ext cx="904352" cy="1216647"/>
          </a:xfrm>
          <a:prstGeom prst="straightConnector1">
            <a:avLst/>
          </a:prstGeom>
          <a:ln w="57150">
            <a:solidFill>
              <a:srgbClr val="FF00FF"/>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038EB6-7800-D025-DE21-EFC7F5D9B53F}"/>
              </a:ext>
            </a:extLst>
          </p:cNvPr>
          <p:cNvSpPr txBox="1"/>
          <p:nvPr/>
        </p:nvSpPr>
        <p:spPr>
          <a:xfrm>
            <a:off x="2130251" y="5103674"/>
            <a:ext cx="1766830" cy="1754326"/>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rgbClr val="FF00FF"/>
                </a:solidFill>
                <a:effectLst/>
                <a:latin typeface="Calibri" panose="020F0502020204030204" pitchFamily="34" charset="0"/>
                <a:cs typeface="Calibri" panose="020F0502020204030204" pitchFamily="34" charset="0"/>
              </a:rPr>
              <a:t>Variable Type</a:t>
            </a:r>
          </a:p>
          <a:p>
            <a:pPr marL="742950" lvl="1" indent="-285750">
              <a:buFont typeface="Arial" panose="020B0604020202020204" pitchFamily="34" charset="0"/>
              <a:buChar char="•"/>
            </a:pPr>
            <a:r>
              <a:rPr lang="en-US" b="1" dirty="0">
                <a:solidFill>
                  <a:schemeClr val="bg1"/>
                </a:solidFill>
                <a:effectLst>
                  <a:glow rad="101600">
                    <a:srgbClr val="FF00FF">
                      <a:alpha val="60000"/>
                    </a:srgbClr>
                  </a:glow>
                </a:effectLst>
                <a:latin typeface="Calibri" panose="020F0502020204030204" pitchFamily="34" charset="0"/>
                <a:cs typeface="Calibri" panose="020F0502020204030204" pitchFamily="34" charset="0"/>
              </a:rPr>
              <a:t>int</a:t>
            </a:r>
          </a:p>
          <a:p>
            <a:pPr marL="742950" lvl="1" indent="-285750">
              <a:buFont typeface="Arial" panose="020B0604020202020204" pitchFamily="34" charset="0"/>
              <a:buChar char="•"/>
            </a:pPr>
            <a:r>
              <a:rPr lang="en-US" b="1" dirty="0">
                <a:solidFill>
                  <a:schemeClr val="bg1"/>
                </a:solidFill>
                <a:effectLst>
                  <a:glow rad="101600">
                    <a:srgbClr val="FF00FF">
                      <a:alpha val="60000"/>
                    </a:srgbClr>
                  </a:glow>
                </a:effectLst>
                <a:latin typeface="Calibri" panose="020F0502020204030204" pitchFamily="34" charset="0"/>
                <a:cs typeface="Calibri" panose="020F0502020204030204" pitchFamily="34" charset="0"/>
              </a:rPr>
              <a:t>Double</a:t>
            </a:r>
          </a:p>
          <a:p>
            <a:pPr marL="742950" lvl="1" indent="-285750">
              <a:buFont typeface="Arial" panose="020B0604020202020204" pitchFamily="34" charset="0"/>
              <a:buChar char="•"/>
            </a:pPr>
            <a:r>
              <a:rPr lang="en-US" b="1" dirty="0" err="1">
                <a:solidFill>
                  <a:schemeClr val="bg1"/>
                </a:solidFill>
                <a:effectLst>
                  <a:glow rad="101600">
                    <a:srgbClr val="FF00FF">
                      <a:alpha val="60000"/>
                    </a:srgbClr>
                  </a:glow>
                </a:effectLst>
                <a:latin typeface="Calibri" panose="020F0502020204030204" pitchFamily="34" charset="0"/>
                <a:cs typeface="Calibri" panose="020F0502020204030204" pitchFamily="34" charset="0"/>
              </a:rPr>
              <a:t>boolean</a:t>
            </a:r>
            <a:r>
              <a:rPr lang="en-US" b="1" dirty="0">
                <a:solidFill>
                  <a:schemeClr val="bg1"/>
                </a:solidFill>
                <a:effectLst>
                  <a:glow rad="101600">
                    <a:srgbClr val="FF00FF">
                      <a:alpha val="60000"/>
                    </a:srgbClr>
                  </a:glow>
                </a:effectLst>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b="1" dirty="0" err="1">
                <a:solidFill>
                  <a:schemeClr val="bg1"/>
                </a:solidFill>
                <a:effectLst>
                  <a:glow rad="101600">
                    <a:srgbClr val="FF00FF">
                      <a:alpha val="60000"/>
                    </a:srgbClr>
                  </a:glow>
                </a:effectLst>
                <a:latin typeface="Calibri" panose="020F0502020204030204" pitchFamily="34" charset="0"/>
                <a:cs typeface="Calibri" panose="020F0502020204030204" pitchFamily="34" charset="0"/>
              </a:rPr>
              <a:t>etc</a:t>
            </a:r>
            <a:endParaRPr lang="en-US" b="1" dirty="0">
              <a:solidFill>
                <a:schemeClr val="bg1"/>
              </a:solidFill>
              <a:effectLst>
                <a:glow rad="101600">
                  <a:srgbClr val="FF00FF">
                    <a:alpha val="60000"/>
                  </a:srgbClr>
                </a:glow>
              </a:effectLst>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CA" b="1" dirty="0">
              <a:solidFill>
                <a:srgbClr val="FF00FF"/>
              </a:solidFill>
            </a:endParaRPr>
          </a:p>
        </p:txBody>
      </p:sp>
      <p:cxnSp>
        <p:nvCxnSpPr>
          <p:cNvPr id="9" name="Straight Arrow Connector 8">
            <a:extLst>
              <a:ext uri="{FF2B5EF4-FFF2-40B4-BE49-F238E27FC236}">
                <a16:creationId xmlns:a16="http://schemas.microsoft.com/office/drawing/2014/main" id="{67187E1D-66B6-A0B8-0870-CDCB52E7485A}"/>
              </a:ext>
            </a:extLst>
          </p:cNvPr>
          <p:cNvCxnSpPr>
            <a:cxnSpLocks/>
          </p:cNvCxnSpPr>
          <p:nvPr/>
        </p:nvCxnSpPr>
        <p:spPr>
          <a:xfrm>
            <a:off x="4592096" y="2592475"/>
            <a:ext cx="937846" cy="1143533"/>
          </a:xfrm>
          <a:prstGeom prst="straightConnector1">
            <a:avLst/>
          </a:prstGeom>
          <a:ln w="57150">
            <a:solidFill>
              <a:srgbClr val="FF00FF"/>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7F0D6F-A2F8-EBB6-ADBB-6DC985DE0622}"/>
              </a:ext>
            </a:extLst>
          </p:cNvPr>
          <p:cNvSpPr txBox="1"/>
          <p:nvPr/>
        </p:nvSpPr>
        <p:spPr>
          <a:xfrm>
            <a:off x="952972" y="1342771"/>
            <a:ext cx="6785987"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FF"/>
                </a:solidFill>
                <a:latin typeface="Calibri" panose="020F0502020204030204" pitchFamily="34" charset="0"/>
                <a:cs typeface="Calibri" panose="020F0502020204030204" pitchFamily="34" charset="0"/>
              </a:rPr>
              <a:t>Variable Name</a:t>
            </a:r>
          </a:p>
          <a:p>
            <a:pPr marL="742950" lvl="1" indent="-285750">
              <a:buFont typeface="Arial" panose="020B0604020202020204" pitchFamily="34" charset="0"/>
              <a:buChar char="•"/>
            </a:pPr>
            <a:r>
              <a:rPr lang="en-US" b="1" dirty="0">
                <a:solidFill>
                  <a:schemeClr val="bg1"/>
                </a:solidFill>
                <a:effectLst>
                  <a:glow rad="101600">
                    <a:srgbClr val="FF00FF">
                      <a:alpha val="60000"/>
                    </a:srgbClr>
                  </a:glow>
                </a:effectLst>
                <a:latin typeface="Calibri" panose="020F0502020204030204" pitchFamily="34" charset="0"/>
                <a:cs typeface="Calibri" panose="020F0502020204030204" pitchFamily="34" charset="0"/>
              </a:rPr>
              <a:t>We use camelCase for variable names in Java (first letter is always small and the beginning of any subsequent words is always Capital)</a:t>
            </a:r>
          </a:p>
          <a:p>
            <a:pPr marL="1200150" lvl="2" indent="-285750">
              <a:buFont typeface="Arial" panose="020B0604020202020204" pitchFamily="34" charset="0"/>
              <a:buChar char="•"/>
            </a:pPr>
            <a:r>
              <a:rPr lang="en-US" b="1" dirty="0" err="1">
                <a:solidFill>
                  <a:schemeClr val="bg1"/>
                </a:solidFill>
                <a:effectLst>
                  <a:glow rad="101600">
                    <a:srgbClr val="FF00FF">
                      <a:alpha val="60000"/>
                    </a:srgbClr>
                  </a:glow>
                </a:effectLst>
                <a:latin typeface="Calibri" panose="020F0502020204030204" pitchFamily="34" charset="0"/>
                <a:cs typeface="Calibri" panose="020F0502020204030204" pitchFamily="34" charset="0"/>
              </a:rPr>
              <a:t>numberOfApples</a:t>
            </a:r>
            <a:endParaRPr lang="en-US" b="1" dirty="0">
              <a:solidFill>
                <a:schemeClr val="bg1"/>
              </a:solidFill>
              <a:effectLst>
                <a:glow rad="101600">
                  <a:srgbClr val="FF00FF">
                    <a:alpha val="60000"/>
                  </a:srgbClr>
                </a:glow>
              </a:effectLst>
              <a:latin typeface="Calibri" panose="020F0502020204030204" pitchFamily="34" charset="0"/>
              <a:cs typeface="Calibri" panose="020F0502020204030204" pitchFamily="34" charset="0"/>
            </a:endParaRPr>
          </a:p>
          <a:p>
            <a:pPr marL="1200150" lvl="2" indent="-285750">
              <a:buFont typeface="Arial" panose="020B0604020202020204" pitchFamily="34" charset="0"/>
              <a:buChar char="•"/>
            </a:pPr>
            <a:r>
              <a:rPr lang="en-US" b="1" dirty="0" err="1">
                <a:solidFill>
                  <a:schemeClr val="bg1"/>
                </a:solidFill>
                <a:effectLst>
                  <a:glow rad="101600">
                    <a:srgbClr val="FF00FF">
                      <a:alpha val="60000"/>
                    </a:srgbClr>
                  </a:glow>
                </a:effectLst>
                <a:latin typeface="Calibri" panose="020F0502020204030204" pitchFamily="34" charset="0"/>
                <a:cs typeface="Calibri" panose="020F0502020204030204" pitchFamily="34" charset="0"/>
              </a:rPr>
              <a:t>calculatedSalesTax</a:t>
            </a:r>
            <a:endParaRPr lang="en-US" b="1" dirty="0">
              <a:solidFill>
                <a:schemeClr val="bg1"/>
              </a:solidFill>
              <a:effectLst>
                <a:glow rad="101600">
                  <a:srgbClr val="FF00FF">
                    <a:alpha val="60000"/>
                  </a:srgbClr>
                </a:glow>
              </a:effectLst>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CA" b="1" dirty="0">
              <a:solidFill>
                <a:srgbClr val="FF00FF"/>
              </a:solidFill>
            </a:endParaRPr>
          </a:p>
        </p:txBody>
      </p:sp>
      <p:cxnSp>
        <p:nvCxnSpPr>
          <p:cNvPr id="12" name="Straight Arrow Connector 11">
            <a:extLst>
              <a:ext uri="{FF2B5EF4-FFF2-40B4-BE49-F238E27FC236}">
                <a16:creationId xmlns:a16="http://schemas.microsoft.com/office/drawing/2014/main" id="{2447D4FF-C3FF-4CD1-A668-E00B933D754B}"/>
              </a:ext>
            </a:extLst>
          </p:cNvPr>
          <p:cNvCxnSpPr>
            <a:cxnSpLocks/>
            <a:stCxn id="15" idx="1"/>
          </p:cNvCxnSpPr>
          <p:nvPr/>
        </p:nvCxnSpPr>
        <p:spPr>
          <a:xfrm flipH="1">
            <a:off x="6832988" y="2681277"/>
            <a:ext cx="3114989" cy="1015985"/>
          </a:xfrm>
          <a:prstGeom prst="straightConnector1">
            <a:avLst/>
          </a:prstGeom>
          <a:ln w="57150">
            <a:solidFill>
              <a:srgbClr val="FF00FF"/>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3C4EE7C-A554-99E9-8955-D95C16AAD7E1}"/>
              </a:ext>
            </a:extLst>
          </p:cNvPr>
          <p:cNvSpPr txBox="1"/>
          <p:nvPr/>
        </p:nvSpPr>
        <p:spPr>
          <a:xfrm>
            <a:off x="9947977" y="2358111"/>
            <a:ext cx="2048638"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FF"/>
                </a:solidFill>
                <a:latin typeface="Calibri" panose="020F0502020204030204" pitchFamily="34" charset="0"/>
                <a:cs typeface="Calibri" panose="020F0502020204030204" pitchFamily="34" charset="0"/>
              </a:rPr>
              <a:t>Value (optional)</a:t>
            </a:r>
          </a:p>
          <a:p>
            <a:pPr marL="742950" lvl="1" indent="-285750">
              <a:buFont typeface="Arial" panose="020B0604020202020204" pitchFamily="34" charset="0"/>
              <a:buChar char="•"/>
            </a:pPr>
            <a:endParaRPr lang="en-CA" b="1" dirty="0">
              <a:solidFill>
                <a:srgbClr val="FF00FF"/>
              </a:solidFill>
            </a:endParaRPr>
          </a:p>
        </p:txBody>
      </p:sp>
      <p:sp>
        <p:nvSpPr>
          <p:cNvPr id="16" name="Title 1">
            <a:extLst>
              <a:ext uri="{FF2B5EF4-FFF2-40B4-BE49-F238E27FC236}">
                <a16:creationId xmlns:a16="http://schemas.microsoft.com/office/drawing/2014/main" id="{CD1A7405-4E24-6C7A-87F5-230B02FD12D9}"/>
              </a:ext>
            </a:extLst>
          </p:cNvPr>
          <p:cNvSpPr>
            <a:spLocks noGrp="1"/>
          </p:cNvSpPr>
          <p:nvPr>
            <p:ph type="title"/>
          </p:nvPr>
        </p:nvSpPr>
        <p:spPr>
          <a:xfrm>
            <a:off x="790471" y="-123395"/>
            <a:ext cx="10972800" cy="1143000"/>
          </a:xfrm>
        </p:spPr>
        <p:txBody>
          <a:bodyPr/>
          <a:lstStyle/>
          <a:p>
            <a:r>
              <a:rPr lang="en-US" dirty="0"/>
              <a:t>Anatomy of a variable declaration</a:t>
            </a:r>
            <a:endParaRPr lang="en-CA" dirty="0"/>
          </a:p>
        </p:txBody>
      </p:sp>
    </p:spTree>
    <p:extLst>
      <p:ext uri="{BB962C8B-B14F-4D97-AF65-F5344CB8AC3E}">
        <p14:creationId xmlns:p14="http://schemas.microsoft.com/office/powerpoint/2010/main" val="129007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9405"/>
            <a:ext cx="10972800" cy="1143000"/>
          </a:xfrm>
        </p:spPr>
        <p:txBody>
          <a:bodyPr/>
          <a:lstStyle/>
          <a:p>
            <a:r>
              <a:rPr lang="en-US" dirty="0"/>
              <a:t>Review: Variables</a:t>
            </a:r>
          </a:p>
        </p:txBody>
      </p:sp>
      <p:sp>
        <p:nvSpPr>
          <p:cNvPr id="5" name="TextBox 4"/>
          <p:cNvSpPr txBox="1"/>
          <p:nvPr/>
        </p:nvSpPr>
        <p:spPr>
          <a:xfrm>
            <a:off x="4997138" y="1412777"/>
            <a:ext cx="6816757" cy="4401782"/>
          </a:xfrm>
          <a:prstGeom prst="rect">
            <a:avLst/>
          </a:prstGeom>
          <a:noFill/>
        </p:spPr>
        <p:txBody>
          <a:bodyPr wrap="square" rtlCol="0">
            <a:spAutoFit/>
          </a:bodyPr>
          <a:lstStyle/>
          <a:p>
            <a:pPr marL="457189" indent="-457189">
              <a:spcBef>
                <a:spcPts val="1600"/>
              </a:spcBef>
              <a:buFont typeface="Arial" panose="020B0604020202020204" pitchFamily="34" charset="0"/>
              <a:buChar char="•"/>
            </a:pPr>
            <a:r>
              <a:rPr lang="en-US" sz="2667" b="1" dirty="0">
                <a:solidFill>
                  <a:srgbClr val="00FF00"/>
                </a:solidFill>
                <a:effectLst>
                  <a:outerShdw blurRad="38100" dist="38100" dir="2700000" algn="tl">
                    <a:srgbClr val="000000">
                      <a:alpha val="43137"/>
                    </a:srgbClr>
                  </a:outerShdw>
                </a:effectLst>
              </a:rPr>
              <a:t>Variables store information for us.</a:t>
            </a:r>
          </a:p>
          <a:p>
            <a:pPr marL="457189" indent="-457189">
              <a:spcBef>
                <a:spcPts val="1600"/>
              </a:spcBef>
              <a:buFont typeface="Arial" panose="020B0604020202020204" pitchFamily="34" charset="0"/>
              <a:buChar char="•"/>
            </a:pPr>
            <a:r>
              <a:rPr lang="en-US" sz="2667" b="1" i="1" dirty="0">
                <a:solidFill>
                  <a:srgbClr val="FF0000"/>
                </a:solidFill>
                <a:effectLst>
                  <a:outerShdw blurRad="38100" dist="38100" dir="2700000" algn="tl">
                    <a:srgbClr val="000000">
                      <a:alpha val="43137"/>
                    </a:srgbClr>
                  </a:outerShdw>
                </a:effectLst>
              </a:rPr>
              <a:t>Before</a:t>
            </a:r>
            <a:r>
              <a:rPr lang="en-US" sz="2667" b="1" dirty="0">
                <a:solidFill>
                  <a:schemeClr val="bg1"/>
                </a:solidFill>
                <a:effectLst>
                  <a:outerShdw blurRad="38100" dist="38100" dir="2700000" algn="tl">
                    <a:srgbClr val="000000">
                      <a:alpha val="43137"/>
                    </a:srgbClr>
                  </a:outerShdw>
                </a:effectLst>
              </a:rPr>
              <a:t> we can use a variable, </a:t>
            </a:r>
            <a:r>
              <a:rPr lang="en-US" sz="2667" b="1" i="1" dirty="0">
                <a:solidFill>
                  <a:srgbClr val="FF0000"/>
                </a:solidFill>
                <a:effectLst>
                  <a:outerShdw blurRad="38100" dist="38100" dir="2700000" algn="tl">
                    <a:srgbClr val="000000">
                      <a:alpha val="43137"/>
                    </a:srgbClr>
                  </a:outerShdw>
                </a:effectLst>
              </a:rPr>
              <a:t>we must</a:t>
            </a:r>
            <a:r>
              <a:rPr lang="en-US" sz="2667" b="1" dirty="0">
                <a:solidFill>
                  <a:schemeClr val="bg1"/>
                </a:solidFill>
                <a:effectLst>
                  <a:outerShdw blurRad="38100" dist="38100" dir="2700000" algn="tl">
                    <a:srgbClr val="000000">
                      <a:alpha val="43137"/>
                    </a:srgbClr>
                  </a:outerShdw>
                </a:effectLst>
              </a:rPr>
              <a:t> declare what 'type' it is. </a:t>
            </a:r>
          </a:p>
          <a:p>
            <a:pPr marL="457189" indent="-457189">
              <a:spcBef>
                <a:spcPts val="1600"/>
              </a:spcBef>
              <a:buFont typeface="Arial" panose="020B0604020202020204" pitchFamily="34" charset="0"/>
              <a:buChar char="•"/>
            </a:pPr>
            <a:r>
              <a:rPr lang="en-US" sz="2667" b="1" dirty="0">
                <a:solidFill>
                  <a:schemeClr val="bg1"/>
                </a:solidFill>
                <a:effectLst>
                  <a:outerShdw blurRad="38100" dist="38100" dir="2700000" algn="tl">
                    <a:srgbClr val="000000">
                      <a:alpha val="43137"/>
                    </a:srgbClr>
                  </a:outerShdw>
                </a:effectLst>
              </a:rPr>
              <a:t>Once a variable is declared, </a:t>
            </a:r>
            <a:r>
              <a:rPr lang="en-US" sz="2667" b="1" i="1" dirty="0">
                <a:solidFill>
                  <a:srgbClr val="FF0000"/>
                </a:solidFill>
                <a:effectLst>
                  <a:outerShdw blurRad="38100" dist="38100" dir="2700000" algn="tl">
                    <a:srgbClr val="000000">
                      <a:alpha val="43137"/>
                    </a:srgbClr>
                  </a:outerShdw>
                </a:effectLst>
              </a:rPr>
              <a:t>it can never be declared again!</a:t>
            </a:r>
            <a:r>
              <a:rPr lang="en-US" sz="2667" b="1" dirty="0">
                <a:solidFill>
                  <a:schemeClr val="bg1"/>
                </a:solidFill>
                <a:effectLst>
                  <a:outerShdw blurRad="38100" dist="38100" dir="2700000" algn="tl">
                    <a:srgbClr val="000000">
                      <a:alpha val="43137"/>
                    </a:srgbClr>
                  </a:outerShdw>
                </a:effectLst>
              </a:rPr>
              <a:t>  We can't change an </a:t>
            </a:r>
            <a:r>
              <a:rPr lang="en-US" sz="2667" b="1" dirty="0" err="1">
                <a:solidFill>
                  <a:schemeClr val="bg1"/>
                </a:solidFill>
                <a:effectLst>
                  <a:outerShdw blurRad="38100" dist="38100" dir="2700000" algn="tl">
                    <a:srgbClr val="000000">
                      <a:alpha val="43137"/>
                    </a:srgbClr>
                  </a:outerShdw>
                </a:effectLst>
              </a:rPr>
              <a:t>int</a:t>
            </a:r>
            <a:r>
              <a:rPr lang="en-US" sz="2667" b="1" dirty="0">
                <a:solidFill>
                  <a:schemeClr val="bg1"/>
                </a:solidFill>
                <a:effectLst>
                  <a:outerShdw blurRad="38100" dist="38100" dir="2700000" algn="tl">
                    <a:srgbClr val="000000">
                      <a:alpha val="43137"/>
                    </a:srgbClr>
                  </a:outerShdw>
                </a:effectLst>
              </a:rPr>
              <a:t> to a double or a double to a boolean.</a:t>
            </a:r>
          </a:p>
          <a:p>
            <a:pPr marL="457189" indent="-457189">
              <a:spcBef>
                <a:spcPts val="1600"/>
              </a:spcBef>
              <a:buFont typeface="Arial" panose="020B0604020202020204" pitchFamily="34" charset="0"/>
              <a:buChar char="•"/>
            </a:pPr>
            <a:r>
              <a:rPr lang="en-US" sz="2667" b="1" dirty="0">
                <a:solidFill>
                  <a:srgbClr val="00FF00"/>
                </a:solidFill>
                <a:effectLst>
                  <a:outerShdw blurRad="38100" dist="38100" dir="2700000" algn="tl">
                    <a:srgbClr val="000000">
                      <a:alpha val="43137"/>
                    </a:srgbClr>
                  </a:outerShdw>
                </a:effectLst>
              </a:rPr>
              <a:t>However, once we've declared a variable, we can put values into it and read the values stored in it.</a:t>
            </a:r>
            <a:endParaRPr lang="en-US" sz="2133" b="1" dirty="0">
              <a:solidFill>
                <a:srgbClr val="00FF00"/>
              </a:solidFill>
              <a:effectLst>
                <a:outerShdw blurRad="38100" dist="38100" dir="2700000" algn="tl">
                  <a:srgbClr val="000000">
                    <a:alpha val="43137"/>
                  </a:srgbClr>
                </a:outerShdw>
              </a:effectLs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49" y="1412777"/>
            <a:ext cx="4600787" cy="4563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1308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1106"/>
            <a:ext cx="10972800" cy="1143000"/>
          </a:xfrm>
        </p:spPr>
        <p:txBody>
          <a:bodyPr/>
          <a:lstStyle/>
          <a:p>
            <a:r>
              <a:rPr lang="en-US" dirty="0"/>
              <a:t>Rules of the JVM</a:t>
            </a:r>
          </a:p>
        </p:txBody>
      </p:sp>
      <p:sp>
        <p:nvSpPr>
          <p:cNvPr id="3" name="Content Placeholder 2"/>
          <p:cNvSpPr>
            <a:spLocks noGrp="1"/>
          </p:cNvSpPr>
          <p:nvPr>
            <p:ph idx="1"/>
          </p:nvPr>
        </p:nvSpPr>
        <p:spPr>
          <a:xfrm>
            <a:off x="527381" y="813148"/>
            <a:ext cx="10972800" cy="5763498"/>
          </a:xfrm>
        </p:spPr>
        <p:txBody>
          <a:bodyPr>
            <a:normAutofit fontScale="92500" lnSpcReduction="20000"/>
          </a:bodyPr>
          <a:lstStyle/>
          <a:p>
            <a:pPr>
              <a:buClr>
                <a:srgbClr val="43FC24"/>
              </a:buClr>
              <a:buFont typeface="Wingdings" panose="05000000000000000000" pitchFamily="2" charset="2"/>
              <a:buChar char="ü"/>
            </a:pPr>
            <a:r>
              <a:rPr lang="en-US" sz="3400" dirty="0"/>
              <a:t>The JVM follows a set of simple rules in order to run a java program.</a:t>
            </a:r>
          </a:p>
          <a:p>
            <a:pPr>
              <a:buClr>
                <a:srgbClr val="43FC24"/>
              </a:buClr>
              <a:buFont typeface="Wingdings" panose="05000000000000000000" pitchFamily="2" charset="2"/>
              <a:buChar char="ü"/>
            </a:pPr>
            <a:r>
              <a:rPr lang="en-US" sz="3400" dirty="0"/>
              <a:t>It follows these rules for EVERY Java program ever built</a:t>
            </a:r>
          </a:p>
          <a:p>
            <a:pPr marL="0" indent="0">
              <a:buClr>
                <a:srgbClr val="43FC24"/>
              </a:buClr>
              <a:buNone/>
            </a:pPr>
            <a:endParaRPr lang="en-US" sz="1900" i="1" dirty="0">
              <a:solidFill>
                <a:srgbClr val="FF00FF"/>
              </a:solidFill>
            </a:endParaRPr>
          </a:p>
          <a:p>
            <a:pPr marL="0" indent="0">
              <a:buClr>
                <a:srgbClr val="43FC24"/>
              </a:buClr>
              <a:buNone/>
            </a:pPr>
            <a:r>
              <a:rPr lang="en-US" i="1" dirty="0">
                <a:solidFill>
                  <a:srgbClr val="FF00FF"/>
                </a:solidFill>
              </a:rPr>
              <a:t>Rule #:</a:t>
            </a:r>
          </a:p>
          <a:p>
            <a:pPr marL="1219169" lvl="1" indent="-685783">
              <a:buFont typeface="+mj-lt"/>
              <a:buAutoNum type="arabicPeriod"/>
            </a:pPr>
            <a:r>
              <a:rPr lang="en-US" sz="3600" dirty="0">
                <a:solidFill>
                  <a:schemeClr val="bg1">
                    <a:lumMod val="65000"/>
                  </a:schemeClr>
                </a:solidFill>
              </a:rPr>
              <a:t>The first time a class is accessed, the JVM loads the bytecode from the .class file into the </a:t>
            </a:r>
            <a:r>
              <a:rPr lang="en-US" sz="3600" i="1" dirty="0">
                <a:solidFill>
                  <a:schemeClr val="bg1">
                    <a:lumMod val="65000"/>
                  </a:schemeClr>
                </a:solidFill>
              </a:rPr>
              <a:t>method</a:t>
            </a:r>
            <a:r>
              <a:rPr lang="en-US" sz="3600" dirty="0">
                <a:solidFill>
                  <a:schemeClr val="bg1">
                    <a:lumMod val="65000"/>
                  </a:schemeClr>
                </a:solidFill>
              </a:rPr>
              <a:t> area of memory.</a:t>
            </a:r>
          </a:p>
          <a:p>
            <a:pPr marL="1219169" lvl="1" indent="-685783">
              <a:buFont typeface="+mj-lt"/>
              <a:buAutoNum type="arabicPeriod"/>
            </a:pPr>
            <a:r>
              <a:rPr lang="en-US" sz="3600" dirty="0">
                <a:solidFill>
                  <a:schemeClr val="bg1">
                    <a:lumMod val="65000"/>
                  </a:schemeClr>
                </a:solidFill>
              </a:rPr>
              <a:t>The JVM always begins running the code in the </a:t>
            </a:r>
            <a:r>
              <a:rPr lang="en-US" sz="3600" i="1" dirty="0">
                <a:solidFill>
                  <a:schemeClr val="bg1">
                    <a:lumMod val="65000"/>
                  </a:schemeClr>
                </a:solidFill>
              </a:rPr>
              <a:t>main</a:t>
            </a:r>
            <a:r>
              <a:rPr lang="en-US" sz="3600" dirty="0">
                <a:solidFill>
                  <a:schemeClr val="bg1">
                    <a:lumMod val="65000"/>
                  </a:schemeClr>
                </a:solidFill>
              </a:rPr>
              <a:t> method </a:t>
            </a:r>
          </a:p>
          <a:p>
            <a:pPr marL="1219169" lvl="1" indent="-685783">
              <a:buFont typeface="+mj-lt"/>
              <a:buAutoNum type="arabicPeriod"/>
            </a:pPr>
            <a:r>
              <a:rPr lang="en-US" sz="3600" dirty="0"/>
              <a:t>Variables whose type starts with a lower-case letter (int, double, </a:t>
            </a:r>
            <a:r>
              <a:rPr lang="en-US" sz="3600" dirty="0" err="1"/>
              <a:t>boolean</a:t>
            </a:r>
            <a:r>
              <a:rPr lang="en-US" sz="3600" dirty="0"/>
              <a:t>, </a:t>
            </a:r>
            <a:r>
              <a:rPr lang="en-US" sz="3600" dirty="0" err="1"/>
              <a:t>etc</a:t>
            </a:r>
            <a:r>
              <a:rPr lang="en-US" sz="3600" dirty="0"/>
              <a:t>) are </a:t>
            </a:r>
            <a:r>
              <a:rPr lang="en-US" sz="3600" dirty="0">
                <a:effectLst>
                  <a:glow rad="101600">
                    <a:srgbClr val="FF00FF">
                      <a:alpha val="60000"/>
                    </a:srgbClr>
                  </a:glow>
                  <a:outerShdw blurRad="38100" dist="38100" dir="2700000" algn="tl">
                    <a:srgbClr val="000000">
                      <a:alpha val="43137"/>
                    </a:srgbClr>
                  </a:outerShdw>
                </a:effectLst>
              </a:rPr>
              <a:t>PRIMITIVE</a:t>
            </a:r>
            <a:r>
              <a:rPr lang="en-US" sz="3600" dirty="0"/>
              <a:t> variables.  They store values that we can access later.</a:t>
            </a:r>
          </a:p>
        </p:txBody>
      </p:sp>
    </p:spTree>
    <p:extLst>
      <p:ext uri="{BB962C8B-B14F-4D97-AF65-F5344CB8AC3E}">
        <p14:creationId xmlns:p14="http://schemas.microsoft.com/office/powerpoint/2010/main" val="336420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F654-8939-1B6E-96F4-D37489A7D4F6}"/>
              </a:ext>
            </a:extLst>
          </p:cNvPr>
          <p:cNvSpPr>
            <a:spLocks noGrp="1"/>
          </p:cNvSpPr>
          <p:nvPr>
            <p:ph type="title"/>
          </p:nvPr>
        </p:nvSpPr>
        <p:spPr/>
        <p:txBody>
          <a:bodyPr/>
          <a:lstStyle/>
          <a:p>
            <a:r>
              <a:rPr lang="en-US" dirty="0"/>
              <a:t>Statically typed vs Dynamically Typed </a:t>
            </a:r>
            <a:endParaRPr lang="en-CA" dirty="0"/>
          </a:p>
        </p:txBody>
      </p:sp>
      <p:sp>
        <p:nvSpPr>
          <p:cNvPr id="3" name="Content Placeholder 2">
            <a:extLst>
              <a:ext uri="{FF2B5EF4-FFF2-40B4-BE49-F238E27FC236}">
                <a16:creationId xmlns:a16="http://schemas.microsoft.com/office/drawing/2014/main" id="{68B8151D-A909-2304-46B8-482F0798A192}"/>
              </a:ext>
            </a:extLst>
          </p:cNvPr>
          <p:cNvSpPr>
            <a:spLocks noGrp="1"/>
          </p:cNvSpPr>
          <p:nvPr>
            <p:ph idx="1"/>
          </p:nvPr>
        </p:nvSpPr>
        <p:spPr>
          <a:xfrm>
            <a:off x="192593" y="1019605"/>
            <a:ext cx="11806813" cy="5988230"/>
          </a:xfrm>
          <a:effectLst>
            <a:glow rad="127000">
              <a:srgbClr val="CC0000"/>
            </a:glow>
          </a:effectLst>
        </p:spPr>
        <p:txBody>
          <a:bodyPr>
            <a:normAutofit fontScale="62500" lnSpcReduction="20000"/>
          </a:bodyPr>
          <a:lstStyle/>
          <a:p>
            <a:r>
              <a:rPr lang="en-US" i="1" dirty="0">
                <a:effectLst>
                  <a:glow rad="101600">
                    <a:srgbClr val="00FFFF">
                      <a:alpha val="60000"/>
                    </a:srgbClr>
                  </a:glow>
                  <a:outerShdw blurRad="38100" dist="38100" dir="2700000" algn="tl">
                    <a:srgbClr val="000000">
                      <a:alpha val="43137"/>
                    </a:srgbClr>
                  </a:outerShdw>
                </a:effectLst>
              </a:rPr>
              <a:t>Languages like Python and JavaScript use  dynamically-typed variables.</a:t>
            </a:r>
          </a:p>
          <a:p>
            <a:pPr lvl="2"/>
            <a:r>
              <a:rPr lang="en-US" dirty="0"/>
              <a:t>The type is determined during the runtime of the program (while the program is running)</a:t>
            </a:r>
          </a:p>
          <a:p>
            <a:pPr lvl="2"/>
            <a:r>
              <a:rPr lang="en-US" dirty="0"/>
              <a:t>We can use a variable as an int and then turn around and store a String in it</a:t>
            </a:r>
          </a:p>
          <a:p>
            <a:pPr lvl="2"/>
            <a:r>
              <a:rPr lang="en-US" dirty="0"/>
              <a:t>More flexible (Careful what you wish for!)</a:t>
            </a:r>
          </a:p>
          <a:p>
            <a:pPr lvl="2"/>
            <a:r>
              <a:rPr lang="en-US" dirty="0"/>
              <a:t>Slower</a:t>
            </a:r>
          </a:p>
          <a:p>
            <a:r>
              <a:rPr lang="en-US" i="1" dirty="0">
                <a:effectLst>
                  <a:glow rad="101600">
                    <a:srgbClr val="FF00FF">
                      <a:alpha val="60000"/>
                    </a:srgbClr>
                  </a:glow>
                  <a:outerShdw blurRad="38100" dist="38100" dir="2700000" algn="tl">
                    <a:srgbClr val="000000">
                      <a:alpha val="43137"/>
                    </a:srgbClr>
                  </a:outerShdw>
                </a:effectLst>
              </a:rPr>
              <a:t>Statically-typed languages such as Java are not so forgiving.</a:t>
            </a:r>
          </a:p>
          <a:p>
            <a:pPr lvl="2"/>
            <a:r>
              <a:rPr lang="en-US" dirty="0"/>
              <a:t>Statically-typed languages check the type at compile time.</a:t>
            </a:r>
          </a:p>
          <a:p>
            <a:pPr lvl="2"/>
            <a:r>
              <a:rPr lang="en-US" dirty="0"/>
              <a:t>The compiler must know what a type of information we want to store in a variable at compile time.   That means we must know what type of information that will be stored when we are writing the code</a:t>
            </a:r>
          </a:p>
          <a:p>
            <a:pPr lvl="2"/>
            <a:r>
              <a:rPr lang="en-US" dirty="0"/>
              <a:t>Also, we can never change what type of information that variable stores.</a:t>
            </a:r>
          </a:p>
          <a:p>
            <a:pPr lvl="2"/>
            <a:r>
              <a:rPr lang="en-US" dirty="0"/>
              <a:t>Takes a little longer to write but errors can be caught at compile time vs waiting until our code is running.</a:t>
            </a:r>
          </a:p>
          <a:p>
            <a:pPr lvl="2"/>
            <a:r>
              <a:rPr lang="en-US" dirty="0"/>
              <a:t>Faster</a:t>
            </a:r>
          </a:p>
          <a:p>
            <a:r>
              <a:rPr lang="en-CA" i="1" dirty="0">
                <a:effectLst>
                  <a:glow rad="101600">
                    <a:srgbClr val="CC0000">
                      <a:alpha val="60000"/>
                    </a:srgbClr>
                  </a:glow>
                  <a:outerShdw blurRad="38100" dist="38100" dir="2700000" algn="tl">
                    <a:srgbClr val="000000">
                      <a:alpha val="43137"/>
                    </a:srgbClr>
                  </a:outerShdw>
                </a:effectLst>
              </a:rPr>
              <a:t>Professor’s Soapbox</a:t>
            </a:r>
          </a:p>
          <a:p>
            <a:pPr lvl="2"/>
            <a:r>
              <a:rPr lang="en-CA" dirty="0"/>
              <a:t>Even when using a dynamically-typed language, it is a bad idea to store different types of data in a single variable.  You can do, sure, but it makes for confusing and harder to maintain code.</a:t>
            </a:r>
          </a:p>
        </p:txBody>
      </p:sp>
    </p:spTree>
    <p:extLst>
      <p:ext uri="{BB962C8B-B14F-4D97-AF65-F5344CB8AC3E}">
        <p14:creationId xmlns:p14="http://schemas.microsoft.com/office/powerpoint/2010/main" val="396774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1000"/>
                                        <p:tgtEl>
                                          <p:spTgt spid="3">
                                            <p:txEl>
                                              <p:pRg st="9" end="9"/>
                                            </p:txEl>
                                          </p:spTgt>
                                        </p:tgtEl>
                                      </p:cBhvr>
                                    </p:animEffect>
                                    <p:anim calcmode="lin" valueType="num">
                                      <p:cBhvr>
                                        <p:cTn id="5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fade">
                                      <p:cBhvr>
                                        <p:cTn id="59" dur="1000"/>
                                        <p:tgtEl>
                                          <p:spTgt spid="3">
                                            <p:txEl>
                                              <p:pRg st="10" end="10"/>
                                            </p:txEl>
                                          </p:spTgt>
                                        </p:tgtEl>
                                      </p:cBhvr>
                                    </p:animEffect>
                                    <p:anim calcmode="lin" valueType="num">
                                      <p:cBhvr>
                                        <p:cTn id="6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
                                            <p:txEl>
                                              <p:pRg st="11" end="11"/>
                                            </p:txEl>
                                          </p:spTgt>
                                        </p:tgtEl>
                                        <p:attrNameLst>
                                          <p:attrName>style.visibility</p:attrName>
                                        </p:attrNameLst>
                                      </p:cBhvr>
                                      <p:to>
                                        <p:strVal val="visible"/>
                                      </p:to>
                                    </p:set>
                                    <p:animEffect transition="in" filter="fade">
                                      <p:cBhvr>
                                        <p:cTn id="66" dur="1000"/>
                                        <p:tgtEl>
                                          <p:spTgt spid="3">
                                            <p:txEl>
                                              <p:pRg st="11" end="11"/>
                                            </p:txEl>
                                          </p:spTgt>
                                        </p:tgtEl>
                                      </p:cBhvr>
                                    </p:animEffect>
                                    <p:anim calcmode="lin" valueType="num">
                                      <p:cBhvr>
                                        <p:cTn id="6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1000"/>
                                        <p:tgtEl>
                                          <p:spTgt spid="3">
                                            <p:txEl>
                                              <p:pRg st="12" end="12"/>
                                            </p:txEl>
                                          </p:spTgt>
                                        </p:tgtEl>
                                      </p:cBhvr>
                                    </p:animEffect>
                                    <p:anim calcmode="lin" valueType="num">
                                      <p:cBhvr>
                                        <p:cTn id="7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295467" y="-123395"/>
            <a:ext cx="10566400" cy="990600"/>
          </a:xfrm>
          <a:prstGeom prst="rect">
            <a:avLst/>
          </a:prstGeom>
          <a:effectLst>
            <a:outerShdw blurRad="50800" dist="50800" dir="5400000" algn="ctr" rotWithShape="0">
              <a:schemeClr val="tx1"/>
            </a:outerShdw>
          </a:effectLst>
        </p:spPr>
        <p:txBody>
          <a:bodyPr vert="horz" lIns="121920" tIns="60960" rIns="121920" bIns="60960" rtlCol="0" anchor="ctr">
            <a:normAutofit lnSpcReduction="10000"/>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lgn="ctr">
              <a:spcBef>
                <a:spcPct val="0"/>
              </a:spcBef>
              <a:buNone/>
              <a:defRPr sz="4400" b="1" i="1">
                <a:ln/>
                <a:solidFill>
                  <a:srgbClr val="FFFF00"/>
                </a:solidFill>
                <a:effectLst>
                  <a:outerShdw blurRad="19685" dist="12700" dir="5400000" algn="tl" rotWithShape="0">
                    <a:schemeClr val="tx1">
                      <a:alpha val="60000"/>
                    </a:schemeClr>
                  </a:outerShdw>
                </a:effectLst>
                <a:latin typeface="+mj-lt"/>
                <a:ea typeface="+mj-ea"/>
                <a:cs typeface="+mj-cs"/>
              </a:defRPr>
            </a:lvl1pPr>
          </a:lstStyle>
          <a:p>
            <a:r>
              <a:rPr lang="en-US" sz="5867" dirty="0"/>
              <a:t>Course Evaluation</a:t>
            </a:r>
          </a:p>
        </p:txBody>
      </p:sp>
      <p:sp>
        <p:nvSpPr>
          <p:cNvPr id="5" name="Rectangle 34"/>
          <p:cNvSpPr>
            <a:spLocks noChangeArrowheads="1"/>
          </p:cNvSpPr>
          <p:nvPr/>
        </p:nvSpPr>
        <p:spPr bwMode="auto">
          <a:xfrm>
            <a:off x="1583499" y="4534692"/>
            <a:ext cx="9120717" cy="1008064"/>
          </a:xfrm>
          <a:prstGeom prst="rect">
            <a:avLst/>
          </a:prstGeom>
          <a:solidFill>
            <a:srgbClr val="FFFF99"/>
          </a:solidFill>
          <a:ln w="9525">
            <a:noFill/>
            <a:miter lim="800000"/>
            <a:headEnd/>
            <a:tailEnd/>
          </a:ln>
          <a:effectLst>
            <a:outerShdw blurRad="50800" dist="50800" dir="2700000" algn="ctr" rotWithShape="0">
              <a:schemeClr val="tx1"/>
            </a:outerShdw>
          </a:effectLst>
        </p:spPr>
        <p:txBody>
          <a:bodyPr wrap="none" anchor="ctr"/>
          <a:lstStyle/>
          <a:p>
            <a:pPr algn="ctr"/>
            <a:r>
              <a:rPr lang="en-US" sz="2400" dirty="0"/>
              <a:t>You must have an average of 50% </a:t>
            </a:r>
          </a:p>
          <a:p>
            <a:pPr algn="ctr"/>
            <a:r>
              <a:rPr lang="en-US" sz="2400" dirty="0"/>
              <a:t>across both exams in order to pass this course!</a:t>
            </a:r>
          </a:p>
        </p:txBody>
      </p:sp>
      <p:sp>
        <p:nvSpPr>
          <p:cNvPr id="6" name="TextBox 5"/>
          <p:cNvSpPr txBox="1"/>
          <p:nvPr/>
        </p:nvSpPr>
        <p:spPr>
          <a:xfrm>
            <a:off x="393398" y="371905"/>
            <a:ext cx="1661993" cy="4392488"/>
          </a:xfrm>
          <a:prstGeom prst="rect">
            <a:avLst/>
          </a:prstGeom>
          <a:noFill/>
        </p:spPr>
        <p:txBody>
          <a:bodyPr vert="vert270" wrap="square" rtlCol="0">
            <a:spAutoFit/>
          </a:bodyPr>
          <a:lstStyle/>
          <a:p>
            <a:pPr algn="ctr"/>
            <a:r>
              <a:rPr lang="en-CA" sz="4800" b="1" dirty="0">
                <a:solidFill>
                  <a:schemeClr val="bg1"/>
                </a:solidFill>
                <a:effectLst>
                  <a:glow rad="101600">
                    <a:srgbClr val="FF00FF">
                      <a:alpha val="60000"/>
                    </a:srgbClr>
                  </a:glow>
                  <a:outerShdw blurRad="38100" dist="38100" dir="2700000" algn="tl">
                    <a:srgbClr val="000000">
                      <a:alpha val="43137"/>
                    </a:srgbClr>
                  </a:outerShdw>
                </a:effectLst>
              </a:rPr>
              <a:t>Professor Factor</a:t>
            </a:r>
          </a:p>
        </p:txBody>
      </p:sp>
      <p:graphicFrame>
        <p:nvGraphicFramePr>
          <p:cNvPr id="4" name="Content Placeholder 6">
            <a:extLst>
              <a:ext uri="{FF2B5EF4-FFF2-40B4-BE49-F238E27FC236}">
                <a16:creationId xmlns:a16="http://schemas.microsoft.com/office/drawing/2014/main" id="{70CDBAB1-BA46-3D8A-DA95-DA3B7D0AB11A}"/>
              </a:ext>
            </a:extLst>
          </p:cNvPr>
          <p:cNvGraphicFramePr>
            <a:graphicFrameLocks/>
          </p:cNvGraphicFramePr>
          <p:nvPr>
            <p:extLst>
              <p:ext uri="{D42A27DB-BD31-4B8C-83A1-F6EECF244321}">
                <p14:modId xmlns:p14="http://schemas.microsoft.com/office/powerpoint/2010/main" val="1922371445"/>
              </p:ext>
            </p:extLst>
          </p:nvPr>
        </p:nvGraphicFramePr>
        <p:xfrm>
          <a:off x="1864486" y="1287989"/>
          <a:ext cx="8558741" cy="3200400"/>
        </p:xfrm>
        <a:graphic>
          <a:graphicData uri="http://schemas.openxmlformats.org/drawingml/2006/table">
            <a:tbl>
              <a:tblPr firstRow="1" bandRow="1">
                <a:tableStyleId>{69C7853C-536D-4A76-A0AE-DD22124D55A5}</a:tableStyleId>
              </a:tblPr>
              <a:tblGrid>
                <a:gridCol w="5678421">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tblGrid>
              <a:tr h="640080">
                <a:tc>
                  <a:txBody>
                    <a:bodyPr/>
                    <a:lstStyle/>
                    <a:p>
                      <a:pPr algn="ctr"/>
                      <a:r>
                        <a:rPr lang="en-CA" sz="3600" b="1" dirty="0">
                          <a:effectLst>
                            <a:outerShdw blurRad="38100" dist="38100" dir="2700000" algn="tl">
                              <a:srgbClr val="000000">
                                <a:alpha val="43137"/>
                              </a:srgbClr>
                            </a:outerShdw>
                          </a:effectLst>
                        </a:rPr>
                        <a:t>Breakdown</a:t>
                      </a:r>
                      <a:endParaRPr lang="en-US" sz="3600" b="1" dirty="0">
                        <a:effectLst>
                          <a:outerShdw blurRad="38100" dist="38100" dir="2700000" algn="tl">
                            <a:srgbClr val="000000">
                              <a:alpha val="43137"/>
                            </a:srgbClr>
                          </a:outerShdw>
                        </a:effectLst>
                      </a:endParaRPr>
                    </a:p>
                  </a:txBody>
                  <a:tcPr marL="121920" marR="121920"/>
                </a:tc>
                <a:tc>
                  <a:txBody>
                    <a:bodyPr/>
                    <a:lstStyle/>
                    <a:p>
                      <a:pPr algn="ctr"/>
                      <a:r>
                        <a:rPr lang="en-CA" sz="3600" b="1" dirty="0">
                          <a:effectLst>
                            <a:outerShdw blurRad="38100" dist="38100" dir="2700000" algn="tl">
                              <a:srgbClr val="000000">
                                <a:alpha val="43137"/>
                              </a:srgbClr>
                            </a:outerShdw>
                          </a:effectLst>
                        </a:rPr>
                        <a:t>Percent</a:t>
                      </a:r>
                      <a:endParaRPr lang="en-US" sz="3600" b="1" dirty="0">
                        <a:effectLst>
                          <a:outerShdw blurRad="38100" dist="38100" dir="2700000" algn="tl">
                            <a:srgbClr val="000000">
                              <a:alpha val="43137"/>
                            </a:srgbClr>
                          </a:outerShdw>
                        </a:effectLst>
                      </a:endParaRPr>
                    </a:p>
                  </a:txBody>
                  <a:tcPr marL="121920" marR="121920"/>
                </a:tc>
                <a:extLst>
                  <a:ext uri="{0D108BD9-81ED-4DB2-BD59-A6C34878D82A}">
                    <a16:rowId xmlns:a16="http://schemas.microsoft.com/office/drawing/2014/main" val="10000"/>
                  </a:ext>
                </a:extLst>
              </a:tr>
              <a:tr h="640080">
                <a:tc>
                  <a:txBody>
                    <a:bodyPr/>
                    <a:lstStyle/>
                    <a:p>
                      <a:r>
                        <a:rPr lang="en-US" sz="3600" b="1" dirty="0">
                          <a:effectLst>
                            <a:outerShdw blurRad="38100" dist="38100" dir="2700000" algn="tl">
                              <a:srgbClr val="000000">
                                <a:alpha val="43137"/>
                              </a:srgbClr>
                            </a:outerShdw>
                          </a:effectLst>
                        </a:rPr>
                        <a:t>In Class Labs</a:t>
                      </a:r>
                    </a:p>
                  </a:txBody>
                  <a:tcPr marL="121920" marR="121920"/>
                </a:tc>
                <a:tc>
                  <a:txBody>
                    <a:bodyPr/>
                    <a:lstStyle/>
                    <a:p>
                      <a:pPr algn="ctr"/>
                      <a:r>
                        <a:rPr lang="en-US" sz="3600" b="1" dirty="0">
                          <a:effectLst>
                            <a:outerShdw blurRad="38100" dist="38100" dir="2700000" algn="tl">
                              <a:srgbClr val="000000">
                                <a:alpha val="43137"/>
                              </a:srgbClr>
                            </a:outerShdw>
                          </a:effectLst>
                        </a:rPr>
                        <a:t>10%</a:t>
                      </a:r>
                    </a:p>
                  </a:txBody>
                  <a:tcPr marL="121920" marR="121920"/>
                </a:tc>
                <a:extLst>
                  <a:ext uri="{0D108BD9-81ED-4DB2-BD59-A6C34878D82A}">
                    <a16:rowId xmlns:a16="http://schemas.microsoft.com/office/drawing/2014/main" val="1604683514"/>
                  </a:ext>
                </a:extLst>
              </a:tr>
              <a:tr h="640080">
                <a:tc>
                  <a:txBody>
                    <a:bodyPr/>
                    <a:lstStyle/>
                    <a:p>
                      <a:r>
                        <a:rPr lang="en-CA" sz="3600" b="1" dirty="0">
                          <a:effectLst>
                            <a:outerShdw blurRad="38100" dist="38100" dir="2700000" algn="tl">
                              <a:srgbClr val="000000">
                                <a:alpha val="43137"/>
                              </a:srgbClr>
                            </a:outerShdw>
                          </a:effectLst>
                        </a:rPr>
                        <a:t>Quizzes/Assignments</a:t>
                      </a:r>
                      <a:endParaRPr lang="en-US" sz="3600" b="1" dirty="0">
                        <a:effectLst>
                          <a:outerShdw blurRad="38100" dist="38100" dir="2700000" algn="tl">
                            <a:srgbClr val="000000">
                              <a:alpha val="43137"/>
                            </a:srgbClr>
                          </a:outerShdw>
                        </a:effectLst>
                      </a:endParaRPr>
                    </a:p>
                  </a:txBody>
                  <a:tcPr marL="121920" marR="121920"/>
                </a:tc>
                <a:tc>
                  <a:txBody>
                    <a:bodyPr/>
                    <a:lstStyle/>
                    <a:p>
                      <a:pPr algn="ctr"/>
                      <a:r>
                        <a:rPr lang="en-CA" sz="3600" b="1" dirty="0">
                          <a:effectLst>
                            <a:outerShdw blurRad="38100" dist="38100" dir="2700000" algn="tl">
                              <a:srgbClr val="000000">
                                <a:alpha val="43137"/>
                              </a:srgbClr>
                            </a:outerShdw>
                          </a:effectLst>
                        </a:rPr>
                        <a:t>30%</a:t>
                      </a:r>
                      <a:endParaRPr lang="en-US" sz="3600" b="1" dirty="0">
                        <a:effectLst>
                          <a:outerShdw blurRad="38100" dist="38100" dir="2700000" algn="tl">
                            <a:srgbClr val="000000">
                              <a:alpha val="43137"/>
                            </a:srgbClr>
                          </a:outerShdw>
                        </a:effectLst>
                      </a:endParaRPr>
                    </a:p>
                  </a:txBody>
                  <a:tcPr marL="121920" marR="121920"/>
                </a:tc>
                <a:extLst>
                  <a:ext uri="{0D108BD9-81ED-4DB2-BD59-A6C34878D82A}">
                    <a16:rowId xmlns:a16="http://schemas.microsoft.com/office/drawing/2014/main" val="10001"/>
                  </a:ext>
                </a:extLst>
              </a:tr>
              <a:tr h="640080">
                <a:tc>
                  <a:txBody>
                    <a:bodyPr/>
                    <a:lstStyle/>
                    <a:p>
                      <a:r>
                        <a:rPr lang="en-CA" sz="3600" b="1" dirty="0">
                          <a:effectLst>
                            <a:outerShdw blurRad="38100" dist="38100" dir="2700000" algn="tl">
                              <a:srgbClr val="000000">
                                <a:alpha val="43137"/>
                              </a:srgbClr>
                            </a:outerShdw>
                          </a:effectLst>
                        </a:rPr>
                        <a:t>Midterm Exam</a:t>
                      </a:r>
                      <a:endParaRPr lang="en-US" sz="3600" b="1" dirty="0">
                        <a:effectLst>
                          <a:outerShdw blurRad="38100" dist="38100" dir="2700000" algn="tl">
                            <a:srgbClr val="000000">
                              <a:alpha val="43137"/>
                            </a:srgbClr>
                          </a:outerShdw>
                        </a:effectLst>
                      </a:endParaRPr>
                    </a:p>
                  </a:txBody>
                  <a:tcPr marL="121920" marR="121920"/>
                </a:tc>
                <a:tc>
                  <a:txBody>
                    <a:bodyPr/>
                    <a:lstStyle/>
                    <a:p>
                      <a:pPr algn="ctr"/>
                      <a:r>
                        <a:rPr lang="en-CA" sz="3600" b="1" dirty="0">
                          <a:effectLst>
                            <a:outerShdw blurRad="38100" dist="38100" dir="2700000" algn="tl">
                              <a:srgbClr val="000000">
                                <a:alpha val="43137"/>
                              </a:srgbClr>
                            </a:outerShdw>
                          </a:effectLst>
                        </a:rPr>
                        <a:t>25%</a:t>
                      </a:r>
                      <a:endParaRPr lang="en-US" sz="3600" b="1" dirty="0">
                        <a:effectLst>
                          <a:outerShdw blurRad="38100" dist="38100" dir="2700000" algn="tl">
                            <a:srgbClr val="000000">
                              <a:alpha val="43137"/>
                            </a:srgbClr>
                          </a:outerShdw>
                        </a:effectLst>
                      </a:endParaRPr>
                    </a:p>
                  </a:txBody>
                  <a:tcPr marL="121920" marR="121920"/>
                </a:tc>
                <a:extLst>
                  <a:ext uri="{0D108BD9-81ED-4DB2-BD59-A6C34878D82A}">
                    <a16:rowId xmlns:a16="http://schemas.microsoft.com/office/drawing/2014/main" val="10002"/>
                  </a:ext>
                </a:extLst>
              </a:tr>
              <a:tr h="640080">
                <a:tc>
                  <a:txBody>
                    <a:bodyPr/>
                    <a:lstStyle/>
                    <a:p>
                      <a:r>
                        <a:rPr lang="en-CA" sz="3600" b="1" dirty="0">
                          <a:effectLst>
                            <a:outerShdw blurRad="38100" dist="38100" dir="2700000" algn="tl">
                              <a:srgbClr val="000000">
                                <a:alpha val="43137"/>
                              </a:srgbClr>
                            </a:outerShdw>
                          </a:effectLst>
                        </a:rPr>
                        <a:t>Final Exam</a:t>
                      </a:r>
                      <a:endParaRPr lang="en-US" sz="3600" b="1" dirty="0">
                        <a:effectLst>
                          <a:outerShdw blurRad="38100" dist="38100" dir="2700000" algn="tl">
                            <a:srgbClr val="000000">
                              <a:alpha val="43137"/>
                            </a:srgbClr>
                          </a:outerShdw>
                        </a:effectLst>
                      </a:endParaRPr>
                    </a:p>
                  </a:txBody>
                  <a:tcPr marL="121920" marR="121920"/>
                </a:tc>
                <a:tc>
                  <a:txBody>
                    <a:bodyPr/>
                    <a:lstStyle/>
                    <a:p>
                      <a:pPr algn="ctr"/>
                      <a:r>
                        <a:rPr lang="en-CA" sz="3600" b="1" dirty="0">
                          <a:effectLst>
                            <a:outerShdw blurRad="38100" dist="38100" dir="2700000" algn="tl">
                              <a:srgbClr val="000000">
                                <a:alpha val="43137"/>
                              </a:srgbClr>
                            </a:outerShdw>
                          </a:effectLst>
                        </a:rPr>
                        <a:t>35%</a:t>
                      </a:r>
                      <a:endParaRPr lang="en-US" sz="3600" b="1" dirty="0">
                        <a:effectLst>
                          <a:outerShdw blurRad="38100" dist="38100" dir="2700000" algn="tl">
                            <a:srgbClr val="000000">
                              <a:alpha val="43137"/>
                            </a:srgbClr>
                          </a:outerShdw>
                        </a:effectLst>
                      </a:endParaRPr>
                    </a:p>
                  </a:txBody>
                  <a:tcPr marL="121920" marR="12192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658929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dwallsource.com/img/2014/7/cool-computer-backgrounds-27940-28662-hd-wallpaper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946" b="6025"/>
          <a:stretch/>
        </p:blipFill>
        <p:spPr bwMode="auto">
          <a:xfrm>
            <a:off x="0" y="112962"/>
            <a:ext cx="12423487" cy="69127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84780" y="0"/>
            <a:ext cx="4477508" cy="156966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9600" b="1" dirty="0">
                <a:ln>
                  <a:solidFill>
                    <a:schemeClr val="tx1"/>
                  </a:solidFill>
                </a:ln>
                <a:solidFill>
                  <a:schemeClr val="bg1"/>
                </a:solidFill>
                <a:effectLst>
                  <a:glow rad="127000">
                    <a:srgbClr val="FF00FF"/>
                  </a:glow>
                </a:effectLst>
                <a:latin typeface="Mistral" panose="03090702030407020403" pitchFamily="66" charset="0"/>
              </a:rPr>
              <a:t>Your Turn!</a:t>
            </a:r>
            <a:endParaRPr lang="en-CA" sz="9600" b="1" dirty="0">
              <a:ln>
                <a:solidFill>
                  <a:schemeClr val="tx1"/>
                </a:solidFill>
              </a:ln>
              <a:solidFill>
                <a:schemeClr val="bg1"/>
              </a:solidFill>
              <a:effectLst>
                <a:glow rad="127000">
                  <a:srgbClr val="FF00FF"/>
                </a:glow>
              </a:effectLst>
              <a:latin typeface="Mistral" panose="03090702030407020403" pitchFamily="66" charset="0"/>
            </a:endParaRPr>
          </a:p>
        </p:txBody>
      </p:sp>
      <p:sp>
        <p:nvSpPr>
          <p:cNvPr id="2" name="Text Placeholder 1">
            <a:extLst>
              <a:ext uri="{FF2B5EF4-FFF2-40B4-BE49-F238E27FC236}">
                <a16:creationId xmlns:a16="http://schemas.microsoft.com/office/drawing/2014/main" id="{DD737AB7-2984-2B74-620E-4E82851E2453}"/>
              </a:ext>
            </a:extLst>
          </p:cNvPr>
          <p:cNvSpPr txBox="1">
            <a:spLocks/>
          </p:cNvSpPr>
          <p:nvPr/>
        </p:nvSpPr>
        <p:spPr>
          <a:xfrm>
            <a:off x="2384156" y="1849961"/>
            <a:ext cx="7423687" cy="217341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chemeClr val="bg1"/>
                </a:solidFill>
                <a:latin typeface="Calibri" panose="020F0502020204030204" pitchFamily="34" charset="0"/>
                <a:cs typeface="Calibri" panose="020F0502020204030204" pitchFamily="34" charset="0"/>
              </a:rPr>
              <a:t>Week-01: YourTurn3: </a:t>
            </a:r>
            <a:r>
              <a:rPr lang="en-US" sz="2400" b="1" dirty="0" err="1">
                <a:solidFill>
                  <a:schemeClr val="bg1"/>
                </a:solidFill>
                <a:latin typeface="Calibri" panose="020F0502020204030204" pitchFamily="34" charset="0"/>
                <a:cs typeface="Calibri" panose="020F0502020204030204" pitchFamily="34" charset="0"/>
              </a:rPr>
              <a:t>PartA</a:t>
            </a:r>
            <a:endParaRPr lang="en-CA" sz="2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2505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It’s time to play…</a:t>
            </a:r>
            <a:endParaRPr lang="en-US" dirty="0"/>
          </a:p>
        </p:txBody>
      </p:sp>
      <p:sp>
        <p:nvSpPr>
          <p:cNvPr id="4" name="TextBox 3">
            <a:extLst>
              <a:ext uri="{FF2B5EF4-FFF2-40B4-BE49-F238E27FC236}">
                <a16:creationId xmlns:a16="http://schemas.microsoft.com/office/drawing/2014/main" id="{C166E45F-5149-7BEF-6970-E9C50B7CFAE1}"/>
              </a:ext>
            </a:extLst>
          </p:cNvPr>
          <p:cNvSpPr txBox="1"/>
          <p:nvPr/>
        </p:nvSpPr>
        <p:spPr>
          <a:xfrm>
            <a:off x="2313737" y="1905506"/>
            <a:ext cx="7730782" cy="3046988"/>
          </a:xfrm>
          <a:prstGeom prst="rect">
            <a:avLst/>
          </a:prstGeom>
          <a:noFill/>
          <a:effectLst>
            <a:glow rad="228600">
              <a:srgbClr val="FF00FF">
                <a:alpha val="40000"/>
              </a:srgbClr>
            </a:glow>
          </a:effectLst>
          <a:scene3d>
            <a:camera prst="orthographicFront"/>
            <a:lightRig rig="threePt" dir="t"/>
          </a:scene3d>
          <a:sp3d>
            <a:bevelT/>
          </a:sp3d>
        </p:spPr>
        <p:txBody>
          <a:bodyPr wrap="square" rtlCol="0">
            <a:spAutoFit/>
          </a:bodyPr>
          <a:lstStyle/>
          <a:p>
            <a:pPr algn="ctr"/>
            <a:r>
              <a:rPr lang="en-US" sz="9600" b="1" dirty="0">
                <a:ln>
                  <a:solidFill>
                    <a:schemeClr val="tx1"/>
                  </a:solidFill>
                </a:ln>
                <a:solidFill>
                  <a:schemeClr val="bg1"/>
                </a:solidFill>
                <a:effectLst>
                  <a:glow rad="127000">
                    <a:srgbClr val="FF00FF"/>
                  </a:glow>
                </a:effectLst>
                <a:latin typeface="Mistral" panose="03090702030407020403" pitchFamily="66" charset="0"/>
              </a:rPr>
              <a:t>What’s wrong with this code???</a:t>
            </a:r>
            <a:endParaRPr lang="en-CA" sz="9600" b="1" dirty="0">
              <a:ln>
                <a:solidFill>
                  <a:schemeClr val="tx1"/>
                </a:solidFill>
              </a:ln>
              <a:solidFill>
                <a:schemeClr val="bg1"/>
              </a:solidFill>
              <a:effectLst>
                <a:glow rad="127000">
                  <a:srgbClr val="FF00FF"/>
                </a:glow>
              </a:effectLst>
              <a:latin typeface="Mistral" panose="03090702030407020403" pitchFamily="66" charset="0"/>
            </a:endParaRPr>
          </a:p>
        </p:txBody>
      </p:sp>
      <p:sp>
        <p:nvSpPr>
          <p:cNvPr id="5" name="Rectangle: Rounded Corners 4">
            <a:extLst>
              <a:ext uri="{FF2B5EF4-FFF2-40B4-BE49-F238E27FC236}">
                <a16:creationId xmlns:a16="http://schemas.microsoft.com/office/drawing/2014/main" id="{F96A3759-2E1E-8B13-962B-D07D0EA96750}"/>
              </a:ext>
            </a:extLst>
          </p:cNvPr>
          <p:cNvSpPr/>
          <p:nvPr/>
        </p:nvSpPr>
        <p:spPr>
          <a:xfrm>
            <a:off x="1106905" y="1400475"/>
            <a:ext cx="10475495" cy="4350619"/>
          </a:xfrm>
          <a:prstGeom prst="roundRect">
            <a:avLst/>
          </a:prstGeom>
          <a:noFill/>
          <a:ln w="92075">
            <a:solidFill>
              <a:schemeClr val="bg1"/>
            </a:solidFill>
          </a:ln>
          <a:effectLst>
            <a:glow rad="190500">
              <a:srgbClr val="FF00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547183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code?</a:t>
            </a:r>
            <a:endParaRPr lang="en-C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755" y="1988840"/>
            <a:ext cx="4102067" cy="27206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59563" y="5013177"/>
            <a:ext cx="7776864" cy="584775"/>
          </a:xfrm>
          <a:prstGeom prst="rect">
            <a:avLst/>
          </a:prstGeom>
          <a:noFill/>
        </p:spPr>
        <p:txBody>
          <a:bodyPr wrap="square" rtlCol="0">
            <a:spAutoFit/>
          </a:bodyPr>
          <a:lstStyle/>
          <a:p>
            <a:pPr algn="ctr"/>
            <a:r>
              <a:rPr lang="en-US" sz="3200" b="1" dirty="0">
                <a:solidFill>
                  <a:srgbClr val="FF00FF"/>
                </a:solidFill>
                <a:effectLst>
                  <a:outerShdw blurRad="38100" dist="38100" dir="2700000" algn="tl">
                    <a:srgbClr val="000000">
                      <a:alpha val="43137"/>
                    </a:srgbClr>
                  </a:outerShdw>
                </a:effectLst>
              </a:rPr>
              <a:t>No method!</a:t>
            </a:r>
            <a:endParaRPr lang="en-CA" sz="3200" b="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329072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Fix it!</a:t>
            </a:r>
            <a:endParaRPr lang="en-C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755" y="1988840"/>
            <a:ext cx="4102067" cy="27206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59563" y="5013177"/>
            <a:ext cx="7776864" cy="584775"/>
          </a:xfrm>
          <a:prstGeom prst="rect">
            <a:avLst/>
          </a:prstGeom>
          <a:noFill/>
        </p:spPr>
        <p:txBody>
          <a:bodyPr wrap="square" rtlCol="0">
            <a:spAutoFit/>
          </a:bodyPr>
          <a:lstStyle/>
          <a:p>
            <a:pPr algn="ctr"/>
            <a:r>
              <a:rPr lang="en-US" sz="3200" b="1" dirty="0">
                <a:solidFill>
                  <a:srgbClr val="FF00FF"/>
                </a:solidFill>
                <a:effectLst>
                  <a:outerShdw blurRad="38100" dist="38100" dir="2700000" algn="tl">
                    <a:srgbClr val="000000">
                      <a:alpha val="43137"/>
                    </a:srgbClr>
                  </a:outerShdw>
                </a:effectLst>
              </a:rPr>
              <a:t>No method!</a:t>
            </a:r>
            <a:endParaRPr lang="en-CA" sz="3200" b="1" dirty="0">
              <a:solidFill>
                <a:srgbClr val="FF00FF"/>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BDC495E6-EF12-93A0-D6B9-5CEE1F700125}"/>
              </a:ext>
            </a:extLst>
          </p:cNvPr>
          <p:cNvPicPr>
            <a:picLocks noChangeAspect="1"/>
          </p:cNvPicPr>
          <p:nvPr/>
        </p:nvPicPr>
        <p:blipFill>
          <a:blip r:embed="rId3"/>
          <a:stretch>
            <a:fillRect/>
          </a:stretch>
        </p:blipFill>
        <p:spPr>
          <a:xfrm>
            <a:off x="4156413" y="2588915"/>
            <a:ext cx="5821897" cy="457309"/>
          </a:xfrm>
          <a:prstGeom prst="rect">
            <a:avLst/>
          </a:prstGeom>
        </p:spPr>
      </p:pic>
      <p:pic>
        <p:nvPicPr>
          <p:cNvPr id="7" name="Picture 6">
            <a:extLst>
              <a:ext uri="{FF2B5EF4-FFF2-40B4-BE49-F238E27FC236}">
                <a16:creationId xmlns:a16="http://schemas.microsoft.com/office/drawing/2014/main" id="{F46BD1EE-39D8-9A15-90F8-9B4382C7E80E}"/>
              </a:ext>
            </a:extLst>
          </p:cNvPr>
          <p:cNvPicPr>
            <a:picLocks noChangeAspect="1"/>
          </p:cNvPicPr>
          <p:nvPr/>
        </p:nvPicPr>
        <p:blipFill>
          <a:blip r:embed="rId4"/>
          <a:stretch>
            <a:fillRect/>
          </a:stretch>
        </p:blipFill>
        <p:spPr>
          <a:xfrm>
            <a:off x="4348431" y="4015459"/>
            <a:ext cx="391978" cy="457309"/>
          </a:xfrm>
          <a:prstGeom prst="rect">
            <a:avLst/>
          </a:prstGeom>
        </p:spPr>
      </p:pic>
    </p:spTree>
    <p:extLst>
      <p:ext uri="{BB962C8B-B14F-4D97-AF65-F5344CB8AC3E}">
        <p14:creationId xmlns:p14="http://schemas.microsoft.com/office/powerpoint/2010/main" val="237320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code?</a:t>
            </a:r>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133" y="2197742"/>
            <a:ext cx="7912100" cy="27717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34516" y="5229201"/>
            <a:ext cx="7776864" cy="584775"/>
          </a:xfrm>
          <a:prstGeom prst="rect">
            <a:avLst/>
          </a:prstGeom>
          <a:noFill/>
        </p:spPr>
        <p:txBody>
          <a:bodyPr wrap="square" rtlCol="0">
            <a:spAutoFit/>
          </a:bodyPr>
          <a:lstStyle/>
          <a:p>
            <a:pPr algn="ctr"/>
            <a:r>
              <a:rPr lang="en-US" sz="3200" b="1" dirty="0">
                <a:solidFill>
                  <a:srgbClr val="FF00FF"/>
                </a:solidFill>
                <a:effectLst>
                  <a:outerShdw blurRad="38100" dist="38100" dir="2700000" algn="tl">
                    <a:srgbClr val="000000">
                      <a:alpha val="43137"/>
                    </a:srgbClr>
                  </a:outerShdw>
                </a:effectLst>
              </a:rPr>
              <a:t>Let the variables do the work!</a:t>
            </a:r>
            <a:endParaRPr lang="en-CA" sz="3200" b="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3283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fix it…</a:t>
            </a:r>
            <a:endParaRPr lang="en-CA"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133" y="2197742"/>
            <a:ext cx="7912100" cy="27717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8000"/>
          <a:stretch/>
        </p:blipFill>
        <p:spPr bwMode="auto">
          <a:xfrm>
            <a:off x="2688737" y="4140288"/>
            <a:ext cx="7376817" cy="328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BA96A5A8-B7FD-93A9-F7F4-AF2B3EADA6D9}"/>
              </a:ext>
            </a:extLst>
          </p:cNvPr>
          <p:cNvSpPr txBox="1"/>
          <p:nvPr/>
        </p:nvSpPr>
        <p:spPr>
          <a:xfrm>
            <a:off x="2234516" y="5229201"/>
            <a:ext cx="7776864" cy="584775"/>
          </a:xfrm>
          <a:prstGeom prst="rect">
            <a:avLst/>
          </a:prstGeom>
          <a:noFill/>
        </p:spPr>
        <p:txBody>
          <a:bodyPr wrap="square" rtlCol="0">
            <a:spAutoFit/>
          </a:bodyPr>
          <a:lstStyle/>
          <a:p>
            <a:pPr algn="ctr"/>
            <a:r>
              <a:rPr lang="en-US" sz="3200" b="1" dirty="0">
                <a:solidFill>
                  <a:srgbClr val="FF00FF"/>
                </a:solidFill>
                <a:effectLst>
                  <a:outerShdw blurRad="38100" dist="38100" dir="2700000" algn="tl">
                    <a:srgbClr val="000000">
                      <a:alpha val="43137"/>
                    </a:srgbClr>
                  </a:outerShdw>
                </a:effectLst>
              </a:rPr>
              <a:t>Let the variables do the work!</a:t>
            </a:r>
            <a:endParaRPr lang="en-CA" sz="3200" b="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0657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wrong with this code?</a:t>
            </a:r>
            <a:endParaRPr lang="en-CA" dirty="0"/>
          </a:p>
        </p:txBody>
      </p:sp>
      <p:sp>
        <p:nvSpPr>
          <p:cNvPr id="3" name="Rectangle 2"/>
          <p:cNvSpPr/>
          <p:nvPr/>
        </p:nvSpPr>
        <p:spPr>
          <a:xfrm>
            <a:off x="4079776" y="3976043"/>
            <a:ext cx="46085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4" name="TextBox 3"/>
          <p:cNvSpPr txBox="1"/>
          <p:nvPr/>
        </p:nvSpPr>
        <p:spPr>
          <a:xfrm>
            <a:off x="2495600" y="6309321"/>
            <a:ext cx="7776864" cy="584775"/>
          </a:xfrm>
          <a:prstGeom prst="rect">
            <a:avLst/>
          </a:prstGeom>
          <a:noFill/>
        </p:spPr>
        <p:txBody>
          <a:bodyPr wrap="square" rtlCol="0">
            <a:spAutoFit/>
          </a:bodyPr>
          <a:lstStyle/>
          <a:p>
            <a:pPr algn="ctr"/>
            <a:r>
              <a:rPr lang="en-US" sz="3200" b="1" dirty="0">
                <a:solidFill>
                  <a:srgbClr val="FF00FF"/>
                </a:solidFill>
                <a:effectLst>
                  <a:outerShdw blurRad="38100" dist="38100" dir="2700000" algn="tl">
                    <a:srgbClr val="000000">
                      <a:alpha val="43137"/>
                    </a:srgbClr>
                  </a:outerShdw>
                </a:effectLst>
              </a:rPr>
              <a:t>Code runs sequentially!</a:t>
            </a:r>
            <a:endParaRPr lang="en-CA" sz="3200" b="1" dirty="0">
              <a:solidFill>
                <a:srgbClr val="FF00FF"/>
              </a:solidFill>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1" y="1222210"/>
            <a:ext cx="8519583"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98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fix it!</a:t>
            </a:r>
            <a:endParaRPr lang="en-CA" dirty="0"/>
          </a:p>
        </p:txBody>
      </p:sp>
      <p:sp>
        <p:nvSpPr>
          <p:cNvPr id="3" name="Rectangle 2"/>
          <p:cNvSpPr/>
          <p:nvPr/>
        </p:nvSpPr>
        <p:spPr>
          <a:xfrm>
            <a:off x="4079776" y="3976043"/>
            <a:ext cx="46085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4" name="TextBox 3"/>
          <p:cNvSpPr txBox="1"/>
          <p:nvPr/>
        </p:nvSpPr>
        <p:spPr>
          <a:xfrm>
            <a:off x="2495600" y="6309321"/>
            <a:ext cx="7776864" cy="584775"/>
          </a:xfrm>
          <a:prstGeom prst="rect">
            <a:avLst/>
          </a:prstGeom>
          <a:noFill/>
        </p:spPr>
        <p:txBody>
          <a:bodyPr wrap="square" rtlCol="0">
            <a:spAutoFit/>
          </a:bodyPr>
          <a:lstStyle/>
          <a:p>
            <a:pPr algn="ctr"/>
            <a:r>
              <a:rPr lang="en-US" sz="3200" b="1" dirty="0">
                <a:solidFill>
                  <a:srgbClr val="FF00FF"/>
                </a:solidFill>
                <a:effectLst>
                  <a:outerShdw blurRad="38100" dist="38100" dir="2700000" algn="tl">
                    <a:srgbClr val="000000">
                      <a:alpha val="43137"/>
                    </a:srgbClr>
                  </a:outerShdw>
                </a:effectLst>
              </a:rPr>
              <a:t>Code runs sequentially!</a:t>
            </a:r>
            <a:endParaRPr lang="en-CA" sz="3200" b="1" dirty="0">
              <a:solidFill>
                <a:srgbClr val="FF00FF"/>
              </a:solidFill>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1" y="1222210"/>
            <a:ext cx="8519583"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t="45435" r="966" b="45079"/>
          <a:stretch/>
        </p:blipFill>
        <p:spPr bwMode="auto">
          <a:xfrm>
            <a:off x="1835151" y="3468210"/>
            <a:ext cx="8437315" cy="473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68" t="63103" r="-2" b="28122"/>
          <a:stretch/>
        </p:blipFill>
        <p:spPr bwMode="auto">
          <a:xfrm>
            <a:off x="2292401" y="4367815"/>
            <a:ext cx="8062332" cy="437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66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4.38542E-6 L 0.00017 0.14732 " pathEditMode="relative" rAng="0" ptsTypes="AA">
                                      <p:cBhvr>
                                        <p:cTn id="6" dur="2000" fill="hold"/>
                                        <p:tgtEl>
                                          <p:spTgt spid="6"/>
                                        </p:tgtEl>
                                        <p:attrNameLst>
                                          <p:attrName>ppt_x</p:attrName>
                                          <p:attrName>ppt_y</p:attrName>
                                        </p:attrNameLst>
                                      </p:cBhvr>
                                      <p:rCtr x="0" y="7350"/>
                                    </p:animMotion>
                                  </p:childTnLst>
                                </p:cTn>
                              </p:par>
                              <p:par>
                                <p:cTn id="7" presetID="64" presetClass="path" presetSubtype="0" accel="50000" decel="50000" fill="hold" nodeType="withEffect">
                                  <p:stCondLst>
                                    <p:cond delay="0"/>
                                  </p:stCondLst>
                                  <p:childTnLst>
                                    <p:animMotion origin="layout" path="M 3.61111E-6 0.01328 L 3.61111E-6 -0.12693 " pathEditMode="relative" rAng="0" ptsTypes="AA">
                                      <p:cBhvr>
                                        <p:cTn id="8" dur="2000" fill="hold"/>
                                        <p:tgtEl>
                                          <p:spTgt spid="7"/>
                                        </p:tgtEl>
                                        <p:attrNameLst>
                                          <p:attrName>ppt_x</p:attrName>
                                          <p:attrName>ppt_y</p:attrName>
                                        </p:attrNameLst>
                                      </p:cBhvr>
                                      <p:rCtr x="0" y="-70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5416"/>
            <a:ext cx="10972800" cy="1143000"/>
          </a:xfrm>
        </p:spPr>
        <p:txBody>
          <a:bodyPr/>
          <a:lstStyle/>
          <a:p>
            <a:r>
              <a:rPr lang="en-US" dirty="0"/>
              <a:t>What is wrong with this code?</a:t>
            </a:r>
            <a:endParaRPr lang="en-CA" dirty="0"/>
          </a:p>
        </p:txBody>
      </p:sp>
      <p:sp>
        <p:nvSpPr>
          <p:cNvPr id="4" name="TextBox 3"/>
          <p:cNvSpPr txBox="1"/>
          <p:nvPr/>
        </p:nvSpPr>
        <p:spPr>
          <a:xfrm>
            <a:off x="2206508" y="6165305"/>
            <a:ext cx="7776864" cy="584775"/>
          </a:xfrm>
          <a:prstGeom prst="rect">
            <a:avLst/>
          </a:prstGeom>
          <a:noFill/>
        </p:spPr>
        <p:txBody>
          <a:bodyPr wrap="square" rtlCol="0">
            <a:spAutoFit/>
          </a:bodyPr>
          <a:lstStyle/>
          <a:p>
            <a:pPr algn="ctr"/>
            <a:r>
              <a:rPr lang="en-US" sz="3200" b="1" dirty="0">
                <a:solidFill>
                  <a:srgbClr val="FF00FF"/>
                </a:solidFill>
                <a:effectLst>
                  <a:outerShdw blurRad="38100" dist="38100" dir="2700000" algn="tl">
                    <a:srgbClr val="000000">
                      <a:alpha val="43137"/>
                    </a:srgbClr>
                  </a:outerShdw>
                </a:effectLst>
              </a:rPr>
              <a:t>Let the variables do the work!</a:t>
            </a:r>
            <a:endParaRPr lang="en-CA" sz="3200" b="1" dirty="0">
              <a:solidFill>
                <a:srgbClr val="FF00FF"/>
              </a:solidFill>
              <a:effectLst>
                <a:outerShdw blurRad="38100" dist="38100" dir="2700000" algn="tl">
                  <a:srgbClr val="000000">
                    <a:alpha val="43137"/>
                  </a:srgbClr>
                </a:outerShdw>
              </a:effectLs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679451"/>
            <a:ext cx="6769100" cy="549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7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5416"/>
            <a:ext cx="10972800" cy="1143000"/>
          </a:xfrm>
        </p:spPr>
        <p:txBody>
          <a:bodyPr/>
          <a:lstStyle/>
          <a:p>
            <a:r>
              <a:rPr lang="en-US" dirty="0"/>
              <a:t>Let’s fix it!</a:t>
            </a:r>
            <a:endParaRPr lang="en-CA" dirty="0"/>
          </a:p>
        </p:txBody>
      </p:sp>
      <p:sp>
        <p:nvSpPr>
          <p:cNvPr id="4" name="TextBox 3"/>
          <p:cNvSpPr txBox="1"/>
          <p:nvPr/>
        </p:nvSpPr>
        <p:spPr>
          <a:xfrm>
            <a:off x="2206508" y="6165305"/>
            <a:ext cx="7776864" cy="584775"/>
          </a:xfrm>
          <a:prstGeom prst="rect">
            <a:avLst/>
          </a:prstGeom>
          <a:noFill/>
        </p:spPr>
        <p:txBody>
          <a:bodyPr wrap="square" rtlCol="0">
            <a:spAutoFit/>
          </a:bodyPr>
          <a:lstStyle/>
          <a:p>
            <a:pPr algn="ctr"/>
            <a:r>
              <a:rPr lang="en-US" sz="3200" b="1" dirty="0">
                <a:solidFill>
                  <a:srgbClr val="FF00FF"/>
                </a:solidFill>
                <a:effectLst>
                  <a:outerShdw blurRad="38100" dist="38100" dir="2700000" algn="tl">
                    <a:srgbClr val="000000">
                      <a:alpha val="43137"/>
                    </a:srgbClr>
                  </a:outerShdw>
                </a:effectLst>
              </a:rPr>
              <a:t>Let the variables do the work!</a:t>
            </a:r>
            <a:endParaRPr lang="en-CA" sz="3200" b="1" dirty="0">
              <a:solidFill>
                <a:srgbClr val="FF00FF"/>
              </a:solidFill>
              <a:effectLst>
                <a:outerShdw blurRad="38100" dist="38100" dir="2700000" algn="tl">
                  <a:srgbClr val="000000">
                    <a:alpha val="43137"/>
                  </a:srgbClr>
                </a:outerShdw>
              </a:effectLs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679451"/>
            <a:ext cx="6769100" cy="549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203" y="3837418"/>
            <a:ext cx="740410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817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1+#ppt_w/2"/>
                                          </p:val>
                                        </p:tav>
                                        <p:tav tm="100000">
                                          <p:val>
                                            <p:strVal val="#ppt_x"/>
                                          </p:val>
                                        </p:tav>
                                      </p:tavLst>
                                    </p:anim>
                                    <p:anim calcmode="lin" valueType="num">
                                      <p:cBhvr additive="base">
                                        <p:cTn id="8" dur="500" fill="hold"/>
                                        <p:tgtEl>
                                          <p:spTgt spid="5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08D4CA-F190-5B4E-2BF2-4439D6B4D197}"/>
              </a:ext>
            </a:extLst>
          </p:cNvPr>
          <p:cNvSpPr>
            <a:spLocks noGrp="1"/>
          </p:cNvSpPr>
          <p:nvPr>
            <p:ph type="body" sz="quarter" idx="10"/>
          </p:nvPr>
        </p:nvSpPr>
        <p:spPr>
          <a:xfrm>
            <a:off x="998008" y="1407584"/>
            <a:ext cx="10195984" cy="5450416"/>
          </a:xfrm>
        </p:spPr>
        <p:txBody>
          <a:bodyPr/>
          <a:lstStyle/>
          <a:p>
            <a:r>
              <a:rPr lang="en-US" dirty="0"/>
              <a:t>That all sections, </a:t>
            </a:r>
            <a:r>
              <a:rPr lang="en-US" dirty="0">
                <a:effectLst>
                  <a:glow rad="101600">
                    <a:srgbClr val="FF00FF">
                      <a:alpha val="60000"/>
                    </a:srgbClr>
                  </a:glow>
                  <a:outerShdw blurRad="38100" dist="38100" dir="2700000" algn="tl">
                    <a:srgbClr val="000000">
                      <a:alpha val="43137"/>
                    </a:srgbClr>
                  </a:outerShdw>
                </a:effectLst>
              </a:rPr>
              <a:t>including online</a:t>
            </a:r>
            <a:r>
              <a:rPr lang="en-US" dirty="0"/>
              <a:t>, will have in-person exams!</a:t>
            </a:r>
          </a:p>
          <a:p>
            <a:r>
              <a:rPr lang="en-US" dirty="0">
                <a:effectLst>
                  <a:glow rad="101600">
                    <a:srgbClr val="FF00FF">
                      <a:alpha val="60000"/>
                    </a:srgbClr>
                  </a:glow>
                  <a:outerShdw blurRad="38100" dist="38100" dir="2700000" algn="tl">
                    <a:srgbClr val="000000">
                      <a:alpha val="43137"/>
                    </a:srgbClr>
                  </a:outerShdw>
                </a:effectLst>
              </a:rPr>
              <a:t>Be sure that you are available to be on campus during these times.</a:t>
            </a:r>
            <a:endParaRPr lang="en-CA" dirty="0">
              <a:effectLst>
                <a:glow rad="101600">
                  <a:srgbClr val="FF00FF">
                    <a:alpha val="60000"/>
                  </a:srgbClr>
                </a:glow>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DD37653C-A57E-0D32-7FFB-7F8D2F801882}"/>
              </a:ext>
            </a:extLst>
          </p:cNvPr>
          <p:cNvSpPr>
            <a:spLocks noGrp="1"/>
          </p:cNvSpPr>
          <p:nvPr>
            <p:ph type="title"/>
          </p:nvPr>
        </p:nvSpPr>
        <p:spPr/>
        <p:txBody>
          <a:bodyPr/>
          <a:lstStyle/>
          <a:p>
            <a:r>
              <a:rPr lang="en-US" dirty="0"/>
              <a:t>Important!  Please Note</a:t>
            </a:r>
            <a:endParaRPr lang="en-CA" dirty="0"/>
          </a:p>
        </p:txBody>
      </p:sp>
    </p:spTree>
    <p:extLst>
      <p:ext uri="{BB962C8B-B14F-4D97-AF65-F5344CB8AC3E}">
        <p14:creationId xmlns:p14="http://schemas.microsoft.com/office/powerpoint/2010/main" val="1386143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a:t>Review: </a:t>
            </a:r>
            <a:br>
              <a:rPr lang="en-US" dirty="0"/>
            </a:br>
            <a:r>
              <a:rPr lang="en-US" dirty="0"/>
              <a:t>Tell me something about variables</a:t>
            </a:r>
          </a:p>
        </p:txBody>
      </p:sp>
      <p:sp>
        <p:nvSpPr>
          <p:cNvPr id="5" name="TextBox 4"/>
          <p:cNvSpPr txBox="1"/>
          <p:nvPr/>
        </p:nvSpPr>
        <p:spPr>
          <a:xfrm>
            <a:off x="5278492" y="1412777"/>
            <a:ext cx="6816757" cy="523220"/>
          </a:xfrm>
          <a:prstGeom prst="rect">
            <a:avLst/>
          </a:prstGeom>
          <a:noFill/>
        </p:spPr>
        <p:txBody>
          <a:bodyPr wrap="square" rtlCol="0">
            <a:spAutoFit/>
          </a:bodyPr>
          <a:lstStyle/>
          <a:p>
            <a:pPr marL="457200" indent="-457200">
              <a:spcBef>
                <a:spcPts val="1600"/>
              </a:spcBef>
              <a:buClr>
                <a:srgbClr val="43FC24"/>
              </a:buClr>
              <a:buFont typeface="Wingdings" panose="05000000000000000000" pitchFamily="2" charset="2"/>
              <a:buChar char="ü"/>
            </a:pPr>
            <a:r>
              <a:rPr lang="en-US" sz="28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49" y="1412777"/>
            <a:ext cx="4600787" cy="4563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7063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a:t>Review: </a:t>
            </a:r>
            <a:br>
              <a:rPr lang="en-US" dirty="0"/>
            </a:br>
            <a:r>
              <a:rPr lang="en-US" dirty="0"/>
              <a:t>Tell me something about variables</a:t>
            </a:r>
          </a:p>
        </p:txBody>
      </p:sp>
      <p:sp>
        <p:nvSpPr>
          <p:cNvPr id="5" name="TextBox 4"/>
          <p:cNvSpPr txBox="1"/>
          <p:nvPr/>
        </p:nvSpPr>
        <p:spPr>
          <a:xfrm>
            <a:off x="5239991" y="1169739"/>
            <a:ext cx="6816757" cy="4996240"/>
          </a:xfrm>
          <a:prstGeom prst="rect">
            <a:avLst/>
          </a:prstGeom>
          <a:noFill/>
        </p:spPr>
        <p:txBody>
          <a:bodyPr wrap="square" rtlCol="0">
            <a:spAutoFit/>
          </a:bodyPr>
          <a:lstStyle/>
          <a:p>
            <a:pPr marL="457200" indent="-457200">
              <a:spcBef>
                <a:spcPts val="1600"/>
              </a:spcBef>
              <a:buClr>
                <a:srgbClr val="43FC24"/>
              </a:buClr>
              <a:buFont typeface="Wingdings" panose="05000000000000000000" pitchFamily="2" charset="2"/>
              <a:buChar char="ü"/>
            </a:pPr>
            <a:r>
              <a:rPr lang="en-US" sz="28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Must declare before using</a:t>
            </a:r>
          </a:p>
          <a:p>
            <a:pPr marL="457200" indent="-457200">
              <a:spcBef>
                <a:spcPts val="1600"/>
              </a:spcBef>
              <a:buClr>
                <a:srgbClr val="43FC24"/>
              </a:buClr>
              <a:buFont typeface="Wingdings" panose="05000000000000000000" pitchFamily="2" charset="2"/>
              <a:buChar char="ü"/>
            </a:pPr>
            <a:r>
              <a:rPr lang="en-US" sz="28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Can only be declared once</a:t>
            </a:r>
          </a:p>
          <a:p>
            <a:pPr marL="457200" indent="-457200">
              <a:spcBef>
                <a:spcPts val="1600"/>
              </a:spcBef>
              <a:buClr>
                <a:srgbClr val="43FC24"/>
              </a:buClr>
              <a:buFont typeface="Wingdings" panose="05000000000000000000" pitchFamily="2" charset="2"/>
              <a:buChar char="ü"/>
            </a:pPr>
            <a:r>
              <a:rPr lang="en-US" sz="28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Type is checked at compile time vs runtime</a:t>
            </a:r>
          </a:p>
          <a:p>
            <a:pPr marL="457200" indent="-457200">
              <a:spcBef>
                <a:spcPts val="1600"/>
              </a:spcBef>
              <a:buClr>
                <a:srgbClr val="43FC24"/>
              </a:buClr>
              <a:buFont typeface="Wingdings" panose="05000000000000000000" pitchFamily="2" charset="2"/>
              <a:buChar char="ü"/>
            </a:pPr>
            <a:r>
              <a:rPr lang="en-US" sz="28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If their type starts with a lower case, it is a primitive variable (built into the java language)</a:t>
            </a:r>
          </a:p>
          <a:p>
            <a:pPr marL="457200" indent="-457200">
              <a:spcBef>
                <a:spcPts val="1600"/>
              </a:spcBef>
              <a:buClr>
                <a:srgbClr val="43FC24"/>
              </a:buClr>
              <a:buFont typeface="Wingdings" panose="05000000000000000000" pitchFamily="2" charset="2"/>
              <a:buChar char="ü"/>
            </a:pPr>
            <a:r>
              <a:rPr lang="en-US" sz="28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Store values for us to use</a:t>
            </a:r>
          </a:p>
          <a:p>
            <a:pPr marL="457200" indent="-457200">
              <a:spcBef>
                <a:spcPts val="1600"/>
              </a:spcBef>
              <a:buClr>
                <a:srgbClr val="43FC24"/>
              </a:buClr>
              <a:buFont typeface="Wingdings" panose="05000000000000000000" pitchFamily="2" charset="2"/>
              <a:buChar char="ü"/>
            </a:pPr>
            <a:r>
              <a:rPr lang="en-US" sz="28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Should be named using camelCase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49" y="1412777"/>
            <a:ext cx="4600787" cy="4563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42694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Hmmm…Strings and stuff</a:t>
            </a:r>
          </a:p>
        </p:txBody>
      </p:sp>
      <p:sp>
        <p:nvSpPr>
          <p:cNvPr id="3" name="Text Placeholder 2">
            <a:extLst>
              <a:ext uri="{FF2B5EF4-FFF2-40B4-BE49-F238E27FC236}">
                <a16:creationId xmlns:a16="http://schemas.microsoft.com/office/drawing/2014/main" id="{BAB58ED9-BDF2-AE9A-6D62-5ED6FD190B6F}"/>
              </a:ext>
            </a:extLst>
          </p:cNvPr>
          <p:cNvSpPr>
            <a:spLocks noGrp="1"/>
          </p:cNvSpPr>
          <p:nvPr>
            <p:ph type="body" sz="quarter" idx="11"/>
          </p:nvPr>
        </p:nvSpPr>
        <p:spPr>
          <a:xfrm>
            <a:off x="2142318" y="5369882"/>
            <a:ext cx="8099803" cy="571500"/>
          </a:xfrm>
        </p:spPr>
        <p:txBody>
          <a:bodyPr/>
          <a:lstStyle/>
          <a:p>
            <a:pPr marL="342900" indent="-342900">
              <a:buFont typeface="Arial" panose="020B0604020202020204" pitchFamily="34" charset="0"/>
              <a:buChar char="•"/>
            </a:pPr>
            <a:r>
              <a:rPr lang="en-US" dirty="0"/>
              <a:t>Week-01:variables2:StringStuff</a:t>
            </a:r>
          </a:p>
          <a:p>
            <a:pPr marL="342900" indent="-342900">
              <a:buFont typeface="Arial" panose="020B0604020202020204" pitchFamily="34" charset="0"/>
              <a:buChar char="•"/>
            </a:pPr>
            <a:r>
              <a:rPr lang="en-US" dirty="0"/>
              <a:t>Week-01:variables2:UnderstandingStrings</a:t>
            </a:r>
          </a:p>
          <a:p>
            <a:pPr marL="342900" indent="-342900">
              <a:buFont typeface="Arial" panose="020B0604020202020204" pitchFamily="34" charset="0"/>
              <a:buChar char="•"/>
            </a:pPr>
            <a:r>
              <a:rPr lang="en-US" dirty="0"/>
              <a:t>Week-01:variables2: </a:t>
            </a:r>
            <a:r>
              <a:rPr lang="en-US" dirty="0" err="1"/>
              <a:t>AreaOfACircle</a:t>
            </a:r>
            <a:endParaRPr lang="en-US" dirty="0"/>
          </a:p>
          <a:p>
            <a:endParaRPr lang="en-CA" dirty="0"/>
          </a:p>
        </p:txBody>
      </p:sp>
    </p:spTree>
    <p:extLst>
      <p:ext uri="{BB962C8B-B14F-4D97-AF65-F5344CB8AC3E}">
        <p14:creationId xmlns:p14="http://schemas.microsoft.com/office/powerpoint/2010/main" val="18377648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384"/>
            <a:ext cx="10972800" cy="1143000"/>
          </a:xfrm>
        </p:spPr>
        <p:txBody>
          <a:bodyPr/>
          <a:lstStyle/>
          <a:p>
            <a:r>
              <a:rPr lang="en-US" dirty="0" err="1"/>
              <a:t>StringStuff</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124745"/>
            <a:ext cx="4608512" cy="5461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673941" y="1223935"/>
            <a:ext cx="6336704" cy="5262979"/>
          </a:xfrm>
          <a:prstGeom prst="rect">
            <a:avLst/>
          </a:prstGeom>
          <a:noFill/>
        </p:spPr>
        <p:txBody>
          <a:bodyPr wrap="square" rtlCol="0">
            <a:spAutoFit/>
          </a:bodyPr>
          <a:lstStyle/>
          <a:p>
            <a:pPr marL="380990" indent="-380990">
              <a:buFont typeface="Arial" panose="020B0604020202020204" pitchFamily="34" charset="0"/>
              <a:buChar char="•"/>
            </a:pPr>
            <a:r>
              <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String is a variable that contains a ‘String’ of characters.</a:t>
            </a:r>
          </a:p>
          <a:p>
            <a:pPr marL="380990" indent="-380990">
              <a:buFont typeface="Arial" panose="020B0604020202020204" pitchFamily="34" charset="0"/>
              <a:buChar char="•"/>
            </a:pPr>
            <a:endPar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2400" b="1" dirty="0">
                <a:solidFill>
                  <a:srgbClr val="FF00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Strings are never numbers…even if they hold characters that look like numbers</a:t>
            </a:r>
          </a:p>
          <a:p>
            <a:pPr marL="380990" indent="-380990">
              <a:buFont typeface="Arial" panose="020B0604020202020204" pitchFamily="34" charset="0"/>
              <a:buChar char="•"/>
            </a:pPr>
            <a:endPar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Strings are a little bit magic for now…I promise that we will learn more about them later.</a:t>
            </a:r>
          </a:p>
          <a:p>
            <a:pPr marL="380990" indent="-380990">
              <a:buFont typeface="Arial" panose="020B0604020202020204" pitchFamily="34" charset="0"/>
              <a:buChar char="•"/>
            </a:pPr>
            <a:endPar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2400" b="1" dirty="0">
                <a:solidFill>
                  <a:srgbClr val="FF00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 now, just remember that a String holds characters, not numbers!</a:t>
            </a:r>
          </a:p>
          <a:p>
            <a:pPr marL="380990" indent="-380990">
              <a:buFont typeface="Arial" panose="020B0604020202020204" pitchFamily="34" charset="0"/>
              <a:buChar char="•"/>
            </a:pPr>
            <a:endPar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endPar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5" name="Picture 2" descr="https://cdn3.iconfinder.com/data/icons/softwaredemo/PNG/256x256/DrawingPin1_Blue.png"/>
          <p:cNvPicPr>
            <a:picLocks noChangeAspect="1" noChangeArrowheads="1"/>
          </p:cNvPicPr>
          <p:nvPr/>
        </p:nvPicPr>
        <p:blipFill>
          <a:blip r:embed="rId3" cstate="print">
            <a:duotone>
              <a:prstClr val="black"/>
              <a:srgbClr val="00FF00">
                <a:tint val="45000"/>
                <a:satMod val="400000"/>
              </a:srgbClr>
            </a:duotone>
            <a:extLst>
              <a:ext uri="{28A0092B-C50C-407E-A947-70E740481C1C}">
                <a14:useLocalDpi xmlns:a14="http://schemas.microsoft.com/office/drawing/2010/main" val="0"/>
              </a:ext>
            </a:extLst>
          </a:blip>
          <a:srcRect/>
          <a:stretch>
            <a:fillRect/>
          </a:stretch>
        </p:blipFill>
        <p:spPr bwMode="auto">
          <a:xfrm>
            <a:off x="5240233" y="3332990"/>
            <a:ext cx="672075" cy="67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3549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81" y="1124744"/>
            <a:ext cx="4411136" cy="5227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88856" y="-109964"/>
            <a:ext cx="10972800" cy="1143000"/>
          </a:xfrm>
        </p:spPr>
        <p:txBody>
          <a:bodyPr/>
          <a:lstStyle/>
          <a:p>
            <a:r>
              <a:rPr lang="en-US" dirty="0"/>
              <a:t>Concatenation</a:t>
            </a:r>
          </a:p>
        </p:txBody>
      </p:sp>
      <p:sp>
        <p:nvSpPr>
          <p:cNvPr id="3" name="TextBox 2"/>
          <p:cNvSpPr txBox="1"/>
          <p:nvPr/>
        </p:nvSpPr>
        <p:spPr>
          <a:xfrm>
            <a:off x="5519936" y="1161394"/>
            <a:ext cx="6336704" cy="4154984"/>
          </a:xfrm>
          <a:prstGeom prst="rect">
            <a:avLst/>
          </a:prstGeom>
          <a:noFill/>
        </p:spPr>
        <p:txBody>
          <a:bodyPr wrap="square" rtlCol="0">
            <a:spAutoFit/>
          </a:bodyPr>
          <a:lstStyle/>
          <a:p>
            <a:pPr marL="380990" indent="-380990">
              <a:buFont typeface="Arial" panose="020B0604020202020204" pitchFamily="34" charset="0"/>
              <a:buChar char="•"/>
            </a:pPr>
            <a:r>
              <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When we add two numbers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ints</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doubles </a:t>
            </a:r>
            <a:r>
              <a:rPr lang="en-US" sz="2400" b="1"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etc</a:t>
            </a:r>
            <a:r>
              <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we get an answer that is also a number.  We have performed math.</a:t>
            </a:r>
          </a:p>
          <a:p>
            <a:pPr marL="380990" indent="-380990">
              <a:buFont typeface="Arial" panose="020B0604020202020204" pitchFamily="34" charset="0"/>
              <a:buChar char="•"/>
            </a:pPr>
            <a:endPar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However, when we add two Strings together or a String and a number, we get an answer that is a String.  We have performed concatenation.</a:t>
            </a:r>
          </a:p>
          <a:p>
            <a:pPr marL="380990" indent="-380990">
              <a:buFont typeface="Arial" panose="020B0604020202020204" pitchFamily="34" charset="0"/>
              <a:buChar char="•"/>
            </a:pPr>
            <a:endPar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endPar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endParaRPr 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52" name="Group 51"/>
          <p:cNvGrpSpPr/>
          <p:nvPr/>
        </p:nvGrpSpPr>
        <p:grpSpPr>
          <a:xfrm>
            <a:off x="3791746" y="4307794"/>
            <a:ext cx="5294431" cy="519700"/>
            <a:chOff x="-1531282" y="2041985"/>
            <a:chExt cx="3970823" cy="389775"/>
          </a:xfrm>
        </p:grpSpPr>
        <p:cxnSp>
          <p:nvCxnSpPr>
            <p:cNvPr id="53" name="Straight Arrow Connector 52"/>
            <p:cNvCxnSpPr>
              <a:stCxn id="57" idx="1"/>
            </p:cNvCxnSpPr>
            <p:nvPr/>
          </p:nvCxnSpPr>
          <p:spPr>
            <a:xfrm flipH="1">
              <a:off x="-1531282" y="2215110"/>
              <a:ext cx="1652640" cy="216650"/>
            </a:xfrm>
            <a:prstGeom prst="straightConnector1">
              <a:avLst/>
            </a:prstGeom>
            <a:ln w="44450">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21358" y="2041985"/>
              <a:ext cx="2318183" cy="346249"/>
            </a:xfrm>
            <a:prstGeom prst="rect">
              <a:avLst/>
            </a:prstGeom>
            <a:noFill/>
          </p:spPr>
          <p:txBody>
            <a:bodyPr wrap="none" rtlCol="0">
              <a:spAutoFit/>
            </a:bodyPr>
            <a:lstStyle/>
            <a:p>
              <a:r>
                <a:rPr lang="en-US" sz="2400" b="1" dirty="0">
                  <a:solidFill>
                    <a:srgbClr val="00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Prints </a:t>
              </a:r>
              <a:r>
                <a:rPr lang="en-US" sz="2400" b="1" dirty="0">
                  <a:solidFill>
                    <a:srgbClr val="FF33CC"/>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223.34  </a:t>
              </a:r>
              <a:r>
                <a:rPr lang="en-US" sz="2400" b="1" dirty="0">
                  <a:solidFill>
                    <a:srgbClr val="00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(Math!)</a:t>
              </a:r>
            </a:p>
          </p:txBody>
        </p:sp>
      </p:grpSp>
      <p:grpSp>
        <p:nvGrpSpPr>
          <p:cNvPr id="58" name="Group 57"/>
          <p:cNvGrpSpPr/>
          <p:nvPr/>
        </p:nvGrpSpPr>
        <p:grpSpPr>
          <a:xfrm>
            <a:off x="3906911" y="4893954"/>
            <a:ext cx="7210212" cy="519700"/>
            <a:chOff x="-1531282" y="2041985"/>
            <a:chExt cx="5407659" cy="389775"/>
          </a:xfrm>
        </p:grpSpPr>
        <p:cxnSp>
          <p:nvCxnSpPr>
            <p:cNvPr id="59" name="Straight Arrow Connector 58"/>
            <p:cNvCxnSpPr>
              <a:stCxn id="60" idx="1"/>
            </p:cNvCxnSpPr>
            <p:nvPr/>
          </p:nvCxnSpPr>
          <p:spPr>
            <a:xfrm flipH="1">
              <a:off x="-1531282" y="2215110"/>
              <a:ext cx="1652640" cy="216650"/>
            </a:xfrm>
            <a:prstGeom prst="straightConnector1">
              <a:avLst/>
            </a:prstGeom>
            <a:ln w="44450">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21358" y="2041985"/>
              <a:ext cx="3755019" cy="346249"/>
            </a:xfrm>
            <a:prstGeom prst="rect">
              <a:avLst/>
            </a:prstGeom>
            <a:noFill/>
          </p:spPr>
          <p:txBody>
            <a:bodyPr wrap="none" rtlCol="0">
              <a:spAutoFit/>
            </a:bodyPr>
            <a:lstStyle/>
            <a:p>
              <a:r>
                <a:rPr lang="en-US" sz="2400" b="1" dirty="0">
                  <a:solidFill>
                    <a:srgbClr val="00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Prints </a:t>
              </a:r>
              <a:r>
                <a:rPr lang="en-US" sz="2400" b="1" dirty="0">
                  <a:solidFill>
                    <a:srgbClr val="FF33CC"/>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Hello19 </a:t>
              </a:r>
              <a:r>
                <a:rPr lang="en-US" sz="2400" b="1" dirty="0">
                  <a:solidFill>
                    <a:srgbClr val="00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(String Concatenation!)</a:t>
              </a:r>
            </a:p>
          </p:txBody>
        </p:sp>
      </p:grpSp>
    </p:spTree>
    <p:extLst>
      <p:ext uri="{BB962C8B-B14F-4D97-AF65-F5344CB8AC3E}">
        <p14:creationId xmlns:p14="http://schemas.microsoft.com/office/powerpoint/2010/main" val="14470633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righ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right)">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Strings vs </a:t>
            </a:r>
            <a:r>
              <a:rPr lang="en-US" dirty="0" err="1"/>
              <a:t>int</a:t>
            </a:r>
            <a:r>
              <a:rPr lang="en-US" dirty="0"/>
              <a:t> vs double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877" y="1874398"/>
            <a:ext cx="4772040" cy="431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4138396" y="2396947"/>
            <a:ext cx="3648405" cy="864097"/>
          </a:xfrm>
          <a:prstGeom prst="straightConnector1">
            <a:avLst/>
          </a:prstGeom>
          <a:ln w="44450">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a:off x="2148983" y="2054714"/>
            <a:ext cx="1034659" cy="1203618"/>
          </a:xfrm>
          <a:prstGeom prst="straightConnector1">
            <a:avLst/>
          </a:prstGeom>
          <a:ln w="44450">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0591" y="1359125"/>
            <a:ext cx="1624804" cy="830997"/>
          </a:xfrm>
          <a:prstGeom prst="rect">
            <a:avLst/>
          </a:prstGeom>
          <a:noFill/>
        </p:spPr>
        <p:txBody>
          <a:bodyPr wrap="square" rtlCol="0">
            <a:spAutoFit/>
          </a:bodyPr>
          <a:lstStyle>
            <a:defPPr>
              <a:defRPr lang="en-US"/>
            </a:defPPr>
            <a:lvl1pPr>
              <a:defRPr sz="2400" b="1">
                <a:solidFill>
                  <a:schemeClr val="bg1"/>
                </a:solidFill>
                <a:effectLst>
                  <a:glow rad="101600">
                    <a:srgbClr val="00FFFF">
                      <a:alpha val="60000"/>
                    </a:srgbClr>
                  </a:glow>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dirty="0"/>
              <a:t>int variable type</a:t>
            </a:r>
          </a:p>
        </p:txBody>
      </p:sp>
      <p:sp>
        <p:nvSpPr>
          <p:cNvPr id="10" name="TextBox 9"/>
          <p:cNvSpPr txBox="1"/>
          <p:nvPr/>
        </p:nvSpPr>
        <p:spPr>
          <a:xfrm>
            <a:off x="7795776" y="2054715"/>
            <a:ext cx="1404552" cy="461665"/>
          </a:xfrm>
          <a:prstGeom prst="rect">
            <a:avLst/>
          </a:prstGeom>
          <a:noFill/>
        </p:spPr>
        <p:txBody>
          <a:bodyPr wrap="square" rtlCol="0">
            <a:spAutoFit/>
          </a:bodyPr>
          <a:lstStyle>
            <a:defPPr>
              <a:defRPr lang="en-US"/>
            </a:defPPr>
            <a:lvl1pPr>
              <a:defRPr sz="2400" b="1">
                <a:solidFill>
                  <a:schemeClr val="bg1"/>
                </a:solidFill>
                <a:effectLst>
                  <a:glow rad="101600">
                    <a:srgbClr val="00FFFF">
                      <a:alpha val="60000"/>
                    </a:srgbClr>
                  </a:glow>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dirty="0"/>
              <a:t>int literal</a:t>
            </a:r>
          </a:p>
        </p:txBody>
      </p:sp>
      <p:cxnSp>
        <p:nvCxnSpPr>
          <p:cNvPr id="11" name="Straight Arrow Connector 10"/>
          <p:cNvCxnSpPr>
            <a:cxnSpLocks/>
          </p:cNvCxnSpPr>
          <p:nvPr/>
        </p:nvCxnSpPr>
        <p:spPr>
          <a:xfrm flipV="1">
            <a:off x="1902941" y="4030107"/>
            <a:ext cx="1149409" cy="574029"/>
          </a:xfrm>
          <a:prstGeom prst="straightConnector1">
            <a:avLst/>
          </a:prstGeom>
          <a:ln w="44450">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73" y="4188638"/>
            <a:ext cx="2096023" cy="830997"/>
          </a:xfrm>
          <a:prstGeom prst="rect">
            <a:avLst/>
          </a:prstGeom>
          <a:noFill/>
        </p:spPr>
        <p:txBody>
          <a:bodyPr wrap="squar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dirty="0"/>
              <a:t>String</a:t>
            </a:r>
          </a:p>
          <a:p>
            <a:r>
              <a:rPr lang="en-US" dirty="0"/>
              <a:t>Variable type</a:t>
            </a:r>
          </a:p>
        </p:txBody>
      </p:sp>
      <p:cxnSp>
        <p:nvCxnSpPr>
          <p:cNvPr id="13" name="Straight Arrow Connector 12"/>
          <p:cNvCxnSpPr/>
          <p:nvPr/>
        </p:nvCxnSpPr>
        <p:spPr>
          <a:xfrm flipH="1">
            <a:off x="5002492" y="3504553"/>
            <a:ext cx="2112235" cy="428564"/>
          </a:xfrm>
          <a:prstGeom prst="straightConnector1">
            <a:avLst/>
          </a:prstGeom>
          <a:ln w="44450">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29674" y="3258332"/>
            <a:ext cx="1866217" cy="461665"/>
          </a:xfrm>
          <a:prstGeom prst="rect">
            <a:avLst/>
          </a:prstGeom>
          <a:noFill/>
        </p:spPr>
        <p:txBody>
          <a:bodyPr wrap="square" rtlCol="0">
            <a:spAutoFit/>
          </a:bodyPr>
          <a:lstStyle>
            <a:defPPr>
              <a:defRPr lang="en-US"/>
            </a:defPPr>
            <a:lvl1pPr>
              <a:defRPr sz="2400" b="1">
                <a:solidFill>
                  <a:schemeClr val="bg1"/>
                </a:solidFill>
                <a:effectLst>
                  <a:glow rad="101600">
                    <a:srgbClr val="00FFFF">
                      <a:alpha val="60000"/>
                    </a:srgbClr>
                  </a:glow>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dirty="0">
                <a:effectLst>
                  <a:glow rad="101600">
                    <a:srgbClr val="FF00FF">
                      <a:alpha val="60000"/>
                    </a:srgbClr>
                  </a:glow>
                  <a:outerShdw blurRad="38100" dist="38100" dir="2700000" algn="tl">
                    <a:srgbClr val="000000">
                      <a:alpha val="43137"/>
                    </a:srgbClr>
                  </a:outerShdw>
                </a:effectLst>
              </a:rPr>
              <a:t>String literal</a:t>
            </a:r>
          </a:p>
        </p:txBody>
      </p:sp>
      <p:cxnSp>
        <p:nvCxnSpPr>
          <p:cNvPr id="17" name="Straight Arrow Connector 16"/>
          <p:cNvCxnSpPr>
            <a:cxnSpLocks/>
          </p:cNvCxnSpPr>
          <p:nvPr/>
        </p:nvCxnSpPr>
        <p:spPr>
          <a:xfrm flipH="1">
            <a:off x="5683541" y="3963506"/>
            <a:ext cx="2112235" cy="704351"/>
          </a:xfrm>
          <a:prstGeom prst="straightConnector1">
            <a:avLst/>
          </a:prstGeom>
          <a:ln w="44450">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26118" y="3683990"/>
            <a:ext cx="4264309" cy="461665"/>
          </a:xfrm>
          <a:prstGeom prst="rect">
            <a:avLst/>
          </a:prstGeom>
          <a:noFill/>
        </p:spPr>
        <p:txBody>
          <a:bodyPr wrap="square" rtlCol="0">
            <a:spAutoFit/>
          </a:bodyPr>
          <a:lstStyle>
            <a:defPPr>
              <a:defRPr lang="en-US"/>
            </a:defPPr>
            <a:lvl1pPr>
              <a:defRPr sz="2400" b="1">
                <a:solidFill>
                  <a:schemeClr val="bg1"/>
                </a:solidFill>
                <a:effectLst>
                  <a:glow rad="101600">
                    <a:srgbClr val="00FFFF">
                      <a:alpha val="60000"/>
                    </a:srgbClr>
                  </a:glow>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dirty="0"/>
              <a:t>does math to add two variables</a:t>
            </a:r>
          </a:p>
        </p:txBody>
      </p:sp>
      <p:cxnSp>
        <p:nvCxnSpPr>
          <p:cNvPr id="22" name="Straight Arrow Connector 21"/>
          <p:cNvCxnSpPr>
            <a:cxnSpLocks/>
            <a:stCxn id="23" idx="1"/>
          </p:cNvCxnSpPr>
          <p:nvPr/>
        </p:nvCxnSpPr>
        <p:spPr>
          <a:xfrm flipH="1">
            <a:off x="5798488" y="4826052"/>
            <a:ext cx="2227183" cy="88027"/>
          </a:xfrm>
          <a:prstGeom prst="straightConnector1">
            <a:avLst/>
          </a:prstGeom>
          <a:ln w="44450">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025671" y="4410553"/>
            <a:ext cx="3700892" cy="830997"/>
          </a:xfrm>
          <a:prstGeom prst="rect">
            <a:avLst/>
          </a:prstGeom>
          <a:noFill/>
        </p:spPr>
        <p:txBody>
          <a:bodyPr wrap="squar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dirty="0"/>
              <a:t>uses concatenation to add letters together</a:t>
            </a:r>
          </a:p>
        </p:txBody>
      </p:sp>
      <p:cxnSp>
        <p:nvCxnSpPr>
          <p:cNvPr id="26" name="Straight Arrow Connector 25">
            <a:extLst>
              <a:ext uri="{FF2B5EF4-FFF2-40B4-BE49-F238E27FC236}">
                <a16:creationId xmlns:a16="http://schemas.microsoft.com/office/drawing/2014/main" id="{610DAC3A-0BDB-673E-8E5E-E6C25C41EFED}"/>
              </a:ext>
            </a:extLst>
          </p:cNvPr>
          <p:cNvCxnSpPr>
            <a:cxnSpLocks/>
          </p:cNvCxnSpPr>
          <p:nvPr/>
        </p:nvCxnSpPr>
        <p:spPr>
          <a:xfrm flipH="1" flipV="1">
            <a:off x="6158606" y="5409809"/>
            <a:ext cx="2070994" cy="610325"/>
          </a:xfrm>
          <a:prstGeom prst="straightConnector1">
            <a:avLst/>
          </a:prstGeom>
          <a:ln w="44450">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CE73638-88DE-87B4-B277-53F183962C1E}"/>
              </a:ext>
            </a:extLst>
          </p:cNvPr>
          <p:cNvSpPr txBox="1"/>
          <p:nvPr/>
        </p:nvSpPr>
        <p:spPr>
          <a:xfrm>
            <a:off x="8249906" y="5339115"/>
            <a:ext cx="3700892" cy="1569660"/>
          </a:xfrm>
          <a:prstGeom prst="rect">
            <a:avLst/>
          </a:prstGeom>
          <a:noFill/>
        </p:spPr>
        <p:txBody>
          <a:bodyPr wrap="squar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dirty="0"/>
              <a:t>Hmmm…uses concatenation to add letters together – Hello19204.34</a:t>
            </a:r>
          </a:p>
        </p:txBody>
      </p:sp>
    </p:spTree>
    <p:extLst>
      <p:ext uri="{BB962C8B-B14F-4D97-AF65-F5344CB8AC3E}">
        <p14:creationId xmlns:p14="http://schemas.microsoft.com/office/powerpoint/2010/main" val="18279602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randombar(horizontal)">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512" y="2348880"/>
            <a:ext cx="6232523" cy="25922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13948" y="1322785"/>
            <a:ext cx="1904689" cy="502766"/>
          </a:xfrm>
          <a:prstGeom prst="rect">
            <a:avLst/>
          </a:prstGeom>
          <a:noFill/>
        </p:spPr>
        <p:txBody>
          <a:bodyPr wrap="none" rtlCol="0">
            <a:spAutoFit/>
          </a:bodyPr>
          <a:lstStyle/>
          <a:p>
            <a:r>
              <a:rPr lang="en-US" sz="2667" b="1" dirty="0">
                <a:solidFill>
                  <a:srgbClr val="FF00FF"/>
                </a:solidFill>
                <a:effectLst>
                  <a:outerShdw blurRad="38100" dist="38100" dir="2700000" algn="tl">
                    <a:srgbClr val="000000">
                      <a:alpha val="43137"/>
                    </a:srgbClr>
                  </a:outerShdw>
                </a:effectLst>
              </a:rPr>
              <a:t>Class Name</a:t>
            </a:r>
            <a:endParaRPr lang="en-CA" sz="2667" b="1" dirty="0">
              <a:solidFill>
                <a:srgbClr val="FF00FF"/>
              </a:solidFill>
              <a:effectLst>
                <a:outerShdw blurRad="38100" dist="38100" dir="2700000" algn="tl">
                  <a:srgbClr val="000000">
                    <a:alpha val="43137"/>
                  </a:srgbClr>
                </a:outerShdw>
              </a:effectLst>
            </a:endParaRPr>
          </a:p>
        </p:txBody>
      </p:sp>
      <p:cxnSp>
        <p:nvCxnSpPr>
          <p:cNvPr id="7" name="Straight Arrow Connector 6"/>
          <p:cNvCxnSpPr>
            <a:stCxn id="5" idx="1"/>
            <a:endCxn id="4" idx="0"/>
          </p:cNvCxnSpPr>
          <p:nvPr/>
        </p:nvCxnSpPr>
        <p:spPr>
          <a:xfrm flipH="1">
            <a:off x="6332774" y="1574168"/>
            <a:ext cx="1181174" cy="774712"/>
          </a:xfrm>
          <a:prstGeom prst="straightConnector1">
            <a:avLst/>
          </a:prstGeom>
          <a:ln w="38100">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08910" y="3326190"/>
            <a:ext cx="2873800" cy="913199"/>
          </a:xfrm>
          <a:prstGeom prst="rect">
            <a:avLst/>
          </a:prstGeom>
          <a:noFill/>
        </p:spPr>
        <p:txBody>
          <a:bodyPr wrap="none" rtlCol="0">
            <a:spAutoFit/>
          </a:bodyPr>
          <a:lstStyle/>
          <a:p>
            <a:r>
              <a:rPr lang="en-US" sz="2667" b="1" dirty="0">
                <a:solidFill>
                  <a:srgbClr val="00FFFF"/>
                </a:solidFill>
                <a:effectLst>
                  <a:outerShdw blurRad="38100" dist="38100" dir="2700000" algn="tl">
                    <a:srgbClr val="000000">
                      <a:alpha val="43137"/>
                    </a:srgbClr>
                  </a:outerShdw>
                </a:effectLst>
              </a:rPr>
              <a:t>Declaring a </a:t>
            </a:r>
          </a:p>
          <a:p>
            <a:r>
              <a:rPr lang="en-US" sz="2667" b="1" dirty="0">
                <a:solidFill>
                  <a:srgbClr val="00FFFF"/>
                </a:solidFill>
                <a:effectLst>
                  <a:outerShdw blurRad="38100" dist="38100" dir="2700000" algn="tl">
                    <a:srgbClr val="000000">
                      <a:alpha val="43137"/>
                    </a:srgbClr>
                  </a:outerShdw>
                </a:effectLst>
              </a:rPr>
              <a:t>Primitive Variable</a:t>
            </a:r>
            <a:endParaRPr lang="en-CA" sz="2667" b="1" dirty="0">
              <a:solidFill>
                <a:srgbClr val="00FFFF"/>
              </a:solidFill>
              <a:effectLst>
                <a:outerShdw blurRad="38100" dist="38100" dir="2700000" algn="tl">
                  <a:srgbClr val="000000">
                    <a:alpha val="43137"/>
                  </a:srgbClr>
                </a:outerShdw>
              </a:effectLst>
            </a:endParaRPr>
          </a:p>
        </p:txBody>
      </p:sp>
      <p:sp>
        <p:nvSpPr>
          <p:cNvPr id="12" name="TextBox 11"/>
          <p:cNvSpPr txBox="1"/>
          <p:nvPr/>
        </p:nvSpPr>
        <p:spPr>
          <a:xfrm>
            <a:off x="1" y="2348880"/>
            <a:ext cx="2133918" cy="502766"/>
          </a:xfrm>
          <a:prstGeom prst="rect">
            <a:avLst/>
          </a:prstGeom>
          <a:noFill/>
        </p:spPr>
        <p:txBody>
          <a:bodyPr wrap="none" rtlCol="0">
            <a:spAutoFit/>
          </a:bodyPr>
          <a:lstStyle/>
          <a:p>
            <a:r>
              <a:rPr lang="en-US" sz="2667" b="1" dirty="0">
                <a:solidFill>
                  <a:srgbClr val="FF00FF"/>
                </a:solidFill>
                <a:effectLst>
                  <a:outerShdw blurRad="38100" dist="38100" dir="2700000" algn="tl">
                    <a:srgbClr val="000000">
                      <a:alpha val="43137"/>
                    </a:srgbClr>
                  </a:outerShdw>
                </a:effectLst>
              </a:rPr>
              <a:t>Class Header</a:t>
            </a:r>
            <a:endParaRPr lang="en-CA" sz="2667" b="1" dirty="0">
              <a:solidFill>
                <a:srgbClr val="FF00FF"/>
              </a:solidFill>
              <a:effectLst>
                <a:outerShdw blurRad="38100" dist="38100" dir="2700000" algn="tl">
                  <a:srgbClr val="000000">
                    <a:alpha val="43137"/>
                  </a:srgbClr>
                </a:outerShdw>
              </a:effectLst>
            </a:endParaRPr>
          </a:p>
        </p:txBody>
      </p:sp>
      <p:cxnSp>
        <p:nvCxnSpPr>
          <p:cNvPr id="14" name="Straight Arrow Connector 13"/>
          <p:cNvCxnSpPr/>
          <p:nvPr/>
        </p:nvCxnSpPr>
        <p:spPr>
          <a:xfrm>
            <a:off x="2491591" y="2561511"/>
            <a:ext cx="856076" cy="0"/>
          </a:xfrm>
          <a:prstGeom prst="straightConnector1">
            <a:avLst/>
          </a:prstGeom>
          <a:ln w="38100">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8" name="Right Brace 17"/>
          <p:cNvSpPr/>
          <p:nvPr/>
        </p:nvSpPr>
        <p:spPr>
          <a:xfrm>
            <a:off x="9136972" y="2748989"/>
            <a:ext cx="511425" cy="2048163"/>
          </a:xfrm>
          <a:prstGeom prst="rightBrace">
            <a:avLst/>
          </a:prstGeom>
          <a:ln w="57150">
            <a:solidFill>
              <a:srgbClr val="00FFFF"/>
            </a:soli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400"/>
          </a:p>
        </p:txBody>
      </p:sp>
      <p:sp>
        <p:nvSpPr>
          <p:cNvPr id="22" name="TextBox 21"/>
          <p:cNvSpPr txBox="1"/>
          <p:nvPr/>
        </p:nvSpPr>
        <p:spPr>
          <a:xfrm>
            <a:off x="47330" y="2910111"/>
            <a:ext cx="2496196" cy="502766"/>
          </a:xfrm>
          <a:prstGeom prst="rect">
            <a:avLst/>
          </a:prstGeom>
          <a:noFill/>
        </p:spPr>
        <p:txBody>
          <a:bodyPr wrap="none" rtlCol="0">
            <a:spAutoFit/>
          </a:bodyPr>
          <a:lstStyle/>
          <a:p>
            <a:r>
              <a:rPr lang="en-US" sz="2667" b="1" dirty="0">
                <a:solidFill>
                  <a:srgbClr val="FF00FF"/>
                </a:solidFill>
                <a:effectLst>
                  <a:outerShdw blurRad="38100" dist="38100" dir="2700000" algn="tl">
                    <a:srgbClr val="000000">
                      <a:alpha val="43137"/>
                    </a:srgbClr>
                  </a:outerShdw>
                </a:effectLst>
              </a:rPr>
              <a:t>Method Header</a:t>
            </a:r>
            <a:endParaRPr lang="en-CA" sz="2667" b="1" dirty="0">
              <a:solidFill>
                <a:srgbClr val="FF00FF"/>
              </a:solidFill>
              <a:effectLst>
                <a:outerShdw blurRad="38100" dist="38100" dir="2700000" algn="tl">
                  <a:srgbClr val="000000">
                    <a:alpha val="43137"/>
                  </a:srgbClr>
                </a:outerShdw>
              </a:effectLst>
            </a:endParaRPr>
          </a:p>
        </p:txBody>
      </p:sp>
      <p:cxnSp>
        <p:nvCxnSpPr>
          <p:cNvPr id="23" name="Straight Arrow Connector 22"/>
          <p:cNvCxnSpPr/>
          <p:nvPr/>
        </p:nvCxnSpPr>
        <p:spPr>
          <a:xfrm>
            <a:off x="2599739" y="3140968"/>
            <a:ext cx="856076" cy="0"/>
          </a:xfrm>
          <a:prstGeom prst="straightConnector1">
            <a:avLst/>
          </a:prstGeom>
          <a:ln w="38100">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027777" y="3861048"/>
            <a:ext cx="856076" cy="0"/>
          </a:xfrm>
          <a:prstGeom prst="straightConnector1">
            <a:avLst/>
          </a:prstGeom>
          <a:ln w="38100">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06230" y="4253025"/>
            <a:ext cx="2868349" cy="502766"/>
          </a:xfrm>
          <a:prstGeom prst="rect">
            <a:avLst/>
          </a:prstGeom>
          <a:noFill/>
        </p:spPr>
        <p:txBody>
          <a:bodyPr wrap="none" rtlCol="0">
            <a:spAutoFit/>
          </a:bodyPr>
          <a:lstStyle/>
          <a:p>
            <a:r>
              <a:rPr lang="en-US" sz="2667" b="1" dirty="0">
                <a:solidFill>
                  <a:srgbClr val="FF00FF"/>
                </a:solidFill>
                <a:effectLst>
                  <a:outerShdw blurRad="38100" dist="38100" dir="2700000" algn="tl">
                    <a:srgbClr val="000000">
                      <a:alpha val="43137"/>
                    </a:srgbClr>
                  </a:outerShdw>
                </a:effectLst>
              </a:rPr>
              <a:t>Print to the screen</a:t>
            </a:r>
            <a:endParaRPr lang="en-CA" sz="2667" b="1" dirty="0">
              <a:solidFill>
                <a:srgbClr val="FF00FF"/>
              </a:solidFill>
              <a:effectLst>
                <a:outerShdw blurRad="38100" dist="38100" dir="2700000" algn="tl">
                  <a:srgbClr val="000000">
                    <a:alpha val="43137"/>
                  </a:srgbClr>
                </a:outerShdw>
              </a:effectLst>
            </a:endParaRPr>
          </a:p>
        </p:txBody>
      </p:sp>
      <p:cxnSp>
        <p:nvCxnSpPr>
          <p:cNvPr id="26" name="Straight Arrow Connector 25"/>
          <p:cNvCxnSpPr>
            <a:stCxn id="25" idx="3"/>
          </p:cNvCxnSpPr>
          <p:nvPr/>
        </p:nvCxnSpPr>
        <p:spPr>
          <a:xfrm flipV="1">
            <a:off x="3174579" y="4149082"/>
            <a:ext cx="800691" cy="355326"/>
          </a:xfrm>
          <a:prstGeom prst="straightConnector1">
            <a:avLst/>
          </a:prstGeom>
          <a:ln w="38100">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657009" y="3426949"/>
            <a:ext cx="1745991" cy="913199"/>
          </a:xfrm>
          <a:prstGeom prst="rect">
            <a:avLst/>
          </a:prstGeom>
          <a:noFill/>
        </p:spPr>
        <p:txBody>
          <a:bodyPr wrap="none" rtlCol="0">
            <a:spAutoFit/>
          </a:bodyPr>
          <a:lstStyle/>
          <a:p>
            <a:r>
              <a:rPr lang="en-US" sz="2667" b="1" dirty="0">
                <a:solidFill>
                  <a:srgbClr val="00FFFF"/>
                </a:solidFill>
                <a:effectLst>
                  <a:outerShdw blurRad="38100" dist="38100" dir="2700000" algn="tl">
                    <a:srgbClr val="000000">
                      <a:alpha val="43137"/>
                    </a:srgbClr>
                  </a:outerShdw>
                </a:effectLst>
              </a:rPr>
              <a:t>Class </a:t>
            </a:r>
          </a:p>
          <a:p>
            <a:r>
              <a:rPr lang="en-US" sz="2667" b="1" dirty="0" err="1">
                <a:solidFill>
                  <a:srgbClr val="00FFFF"/>
                </a:solidFill>
                <a:effectLst>
                  <a:outerShdw blurRad="38100" dist="38100" dir="2700000" algn="tl">
                    <a:srgbClr val="000000">
                      <a:alpha val="43137"/>
                    </a:srgbClr>
                  </a:outerShdw>
                </a:effectLst>
              </a:rPr>
              <a:t>Codeblock</a:t>
            </a:r>
            <a:endParaRPr lang="en-CA" sz="2667" b="1" dirty="0">
              <a:solidFill>
                <a:srgbClr val="00FFFF"/>
              </a:solidFill>
              <a:effectLst>
                <a:outerShdw blurRad="38100" dist="38100" dir="2700000" algn="tl">
                  <a:srgbClr val="000000">
                    <a:alpha val="43137"/>
                  </a:srgbClr>
                </a:outerShdw>
              </a:effectLst>
            </a:endParaRPr>
          </a:p>
        </p:txBody>
      </p:sp>
      <p:sp>
        <p:nvSpPr>
          <p:cNvPr id="29" name="Right Brace 28"/>
          <p:cNvSpPr/>
          <p:nvPr/>
        </p:nvSpPr>
        <p:spPr>
          <a:xfrm>
            <a:off x="7056108" y="3501009"/>
            <a:ext cx="511425" cy="976027"/>
          </a:xfrm>
          <a:prstGeom prst="rightBrace">
            <a:avLst/>
          </a:prstGeom>
          <a:ln w="57150">
            <a:solidFill>
              <a:srgbClr val="FF00FF"/>
            </a:soli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400"/>
          </a:p>
        </p:txBody>
      </p:sp>
      <p:sp>
        <p:nvSpPr>
          <p:cNvPr id="30" name="TextBox 29"/>
          <p:cNvSpPr txBox="1"/>
          <p:nvPr/>
        </p:nvSpPr>
        <p:spPr>
          <a:xfrm>
            <a:off x="7484718" y="3645025"/>
            <a:ext cx="1745991" cy="913199"/>
          </a:xfrm>
          <a:prstGeom prst="rect">
            <a:avLst/>
          </a:prstGeom>
          <a:noFill/>
        </p:spPr>
        <p:txBody>
          <a:bodyPr wrap="none" rtlCol="0">
            <a:spAutoFit/>
          </a:bodyPr>
          <a:lstStyle/>
          <a:p>
            <a:r>
              <a:rPr lang="en-US" sz="2667" b="1" dirty="0">
                <a:solidFill>
                  <a:srgbClr val="FF00FF"/>
                </a:solidFill>
                <a:effectLst>
                  <a:outerShdw blurRad="38100" dist="38100" dir="2700000" algn="tl">
                    <a:srgbClr val="000000">
                      <a:alpha val="43137"/>
                    </a:srgbClr>
                  </a:outerShdw>
                </a:effectLst>
              </a:rPr>
              <a:t>Method</a:t>
            </a:r>
          </a:p>
          <a:p>
            <a:r>
              <a:rPr lang="en-US" sz="2667" b="1" dirty="0" err="1">
                <a:solidFill>
                  <a:srgbClr val="FF00FF"/>
                </a:solidFill>
                <a:effectLst>
                  <a:outerShdw blurRad="38100" dist="38100" dir="2700000" algn="tl">
                    <a:srgbClr val="000000">
                      <a:alpha val="43137"/>
                    </a:srgbClr>
                  </a:outerShdw>
                </a:effectLst>
              </a:rPr>
              <a:t>Codeblock</a:t>
            </a:r>
            <a:endParaRPr lang="en-CA" sz="2667" b="1" dirty="0">
              <a:solidFill>
                <a:srgbClr val="FF00FF"/>
              </a:solidFill>
              <a:effectLst>
                <a:outerShdw blurRad="38100" dist="38100" dir="2700000" algn="tl">
                  <a:srgbClr val="000000">
                    <a:alpha val="43137"/>
                  </a:srgbClr>
                </a:outerShdw>
              </a:effectLst>
            </a:endParaRPr>
          </a:p>
        </p:txBody>
      </p:sp>
      <p:sp>
        <p:nvSpPr>
          <p:cNvPr id="31" name="TextBox 30"/>
          <p:cNvSpPr txBox="1"/>
          <p:nvPr/>
        </p:nvSpPr>
        <p:spPr>
          <a:xfrm>
            <a:off x="1058478" y="153497"/>
            <a:ext cx="11174854" cy="646331"/>
          </a:xfrm>
          <a:prstGeom prst="rect">
            <a:avLst/>
          </a:prstGeom>
          <a:noFill/>
        </p:spPr>
        <p:txBody>
          <a:bodyPr wrap="none" rtlCol="0">
            <a:spAutoFit/>
          </a:bodyPr>
          <a:lstStyle/>
          <a:p>
            <a:r>
              <a:rPr lang="en-US" sz="3600" b="1" cap="small"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rPr>
              <a:t>Reminder:  We need to know this terminology!</a:t>
            </a:r>
            <a:endParaRPr lang="en-CA" sz="3600" b="1" cap="small"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endParaRPr>
          </a:p>
        </p:txBody>
      </p:sp>
      <p:sp>
        <p:nvSpPr>
          <p:cNvPr id="32" name="Down Ribbon 31"/>
          <p:cNvSpPr/>
          <p:nvPr/>
        </p:nvSpPr>
        <p:spPr>
          <a:xfrm rot="20660414">
            <a:off x="8110766" y="5715934"/>
            <a:ext cx="3912413" cy="504056"/>
          </a:xfrm>
          <a:prstGeom prst="ribbon">
            <a:avLst>
              <a:gd name="adj1" fmla="val 16667"/>
              <a:gd name="adj2" fmla="val 62774"/>
            </a:avLst>
          </a:prstGeom>
          <a:gradFill>
            <a:gsLst>
              <a:gs pos="0">
                <a:srgbClr val="03D4A8"/>
              </a:gs>
              <a:gs pos="25000">
                <a:srgbClr val="21D6E0"/>
              </a:gs>
              <a:gs pos="75000">
                <a:srgbClr val="0087E6"/>
              </a:gs>
              <a:gs pos="100000">
                <a:srgbClr val="005CBF"/>
              </a:gs>
            </a:gsLst>
            <a:lin ang="5400000" scaled="0"/>
          </a:gradFill>
          <a:ln>
            <a:solidFill>
              <a:schemeClr val="tx1"/>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KNOW THIS!!!</a:t>
            </a:r>
          </a:p>
        </p:txBody>
      </p:sp>
    </p:spTree>
    <p:extLst>
      <p:ext uri="{BB962C8B-B14F-4D97-AF65-F5344CB8AC3E}">
        <p14:creationId xmlns:p14="http://schemas.microsoft.com/office/powerpoint/2010/main" val="26912723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0648"/>
            <a:ext cx="10972800" cy="1143000"/>
          </a:xfrm>
        </p:spPr>
        <p:txBody>
          <a:bodyPr/>
          <a:lstStyle/>
          <a:p>
            <a:r>
              <a:rPr lang="en-CA" dirty="0"/>
              <a:t>Quick Review</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949" y="1988841"/>
            <a:ext cx="5778500"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5567941" y="4869160"/>
            <a:ext cx="3408379" cy="1368152"/>
          </a:xfrm>
          <a:prstGeom prst="straightConnector1">
            <a:avLst/>
          </a:prstGeom>
          <a:ln w="53975">
            <a:solidFill>
              <a:srgbClr val="00FFFF"/>
            </a:solidFill>
            <a:tailEnd type="arrow"/>
          </a:ln>
          <a:effectLst>
            <a:outerShdw blurRad="50800" dist="50800" dir="252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55574" y="6205953"/>
            <a:ext cx="5673604" cy="502766"/>
          </a:xfrm>
          <a:prstGeom prst="rect">
            <a:avLst/>
          </a:prstGeom>
          <a:noFill/>
        </p:spPr>
        <p:txBody>
          <a:bodyPr wrap="none" rtlCol="0">
            <a:spAutoFit/>
          </a:bodyPr>
          <a:lstStyle/>
          <a:p>
            <a:r>
              <a:rPr lang="en-CA" sz="2667" b="1" dirty="0">
                <a:solidFill>
                  <a:srgbClr val="00FFFF"/>
                </a:solidFill>
                <a:effectLst>
                  <a:outerShdw blurRad="38100" dist="38100" dir="2700000" algn="tl">
                    <a:srgbClr val="000000">
                      <a:alpha val="43137"/>
                    </a:srgbClr>
                  </a:outerShdw>
                </a:effectLst>
              </a:rPr>
              <a:t>String literal:  contains the word area</a:t>
            </a:r>
            <a:endParaRPr lang="en-US" sz="2667" b="1" dirty="0">
              <a:solidFill>
                <a:srgbClr val="00FFFF"/>
              </a:solidFill>
              <a:effectLst>
                <a:outerShdw blurRad="38100" dist="38100" dir="2700000" algn="tl">
                  <a:srgbClr val="000000">
                    <a:alpha val="43137"/>
                  </a:srgbClr>
                </a:outerShdw>
              </a:effectLst>
            </a:endParaRPr>
          </a:p>
        </p:txBody>
      </p:sp>
      <p:cxnSp>
        <p:nvCxnSpPr>
          <p:cNvPr id="20" name="Straight Arrow Connector 19"/>
          <p:cNvCxnSpPr/>
          <p:nvPr/>
        </p:nvCxnSpPr>
        <p:spPr>
          <a:xfrm>
            <a:off x="3599723" y="3356993"/>
            <a:ext cx="5280587" cy="1119649"/>
          </a:xfrm>
          <a:prstGeom prst="straightConnector1">
            <a:avLst/>
          </a:prstGeom>
          <a:ln w="53975">
            <a:solidFill>
              <a:srgbClr val="00FFFF"/>
            </a:solidFill>
            <a:tailEnd type="arrow"/>
          </a:ln>
          <a:effectLst>
            <a:outerShdw blurRad="50800" dist="50800" dir="252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3344" y="2864810"/>
            <a:ext cx="3997968" cy="1734064"/>
          </a:xfrm>
          <a:prstGeom prst="rect">
            <a:avLst/>
          </a:prstGeom>
          <a:noFill/>
        </p:spPr>
        <p:txBody>
          <a:bodyPr wrap="square" rtlCol="0">
            <a:spAutoFit/>
          </a:bodyPr>
          <a:lstStyle/>
          <a:p>
            <a:r>
              <a:rPr lang="en-CA" sz="2667" b="1" dirty="0">
                <a:solidFill>
                  <a:srgbClr val="00FFFF"/>
                </a:solidFill>
                <a:effectLst>
                  <a:outerShdw blurRad="38100" dist="38100" dir="2700000" algn="tl">
                    <a:srgbClr val="000000">
                      <a:alpha val="43137"/>
                    </a:srgbClr>
                  </a:outerShdw>
                </a:effectLst>
              </a:rPr>
              <a:t>The integer variable called area:</a:t>
            </a:r>
          </a:p>
          <a:p>
            <a:r>
              <a:rPr lang="en-CA" sz="2667" b="1" dirty="0">
                <a:solidFill>
                  <a:srgbClr val="00FFFF"/>
                </a:solidFill>
                <a:effectLst>
                  <a:outerShdw blurRad="38100" dist="38100" dir="2700000" algn="tl">
                    <a:srgbClr val="000000">
                      <a:alpha val="43137"/>
                    </a:srgbClr>
                  </a:outerShdw>
                </a:effectLst>
              </a:rPr>
              <a:t>contains the integer value of 600</a:t>
            </a:r>
            <a:endParaRPr lang="en-US" sz="2667" b="1" dirty="0">
              <a:solidFill>
                <a:srgbClr val="00FFFF"/>
              </a:solidFill>
              <a:effectLst>
                <a:outerShdw blurRad="38100" dist="38100" dir="2700000" algn="tl">
                  <a:srgbClr val="000000">
                    <a:alpha val="43137"/>
                  </a:srgbClr>
                </a:outerShdw>
              </a:effectLst>
            </a:endParaRPr>
          </a:p>
        </p:txBody>
      </p:sp>
      <p:sp>
        <p:nvSpPr>
          <p:cNvPr id="16" name="TextBox 15"/>
          <p:cNvSpPr txBox="1"/>
          <p:nvPr/>
        </p:nvSpPr>
        <p:spPr>
          <a:xfrm>
            <a:off x="212753" y="4473276"/>
            <a:ext cx="4971489" cy="502766"/>
          </a:xfrm>
          <a:prstGeom prst="rect">
            <a:avLst/>
          </a:prstGeom>
          <a:noFill/>
        </p:spPr>
        <p:txBody>
          <a:bodyPr wrap="none" rtlCol="0">
            <a:spAutoFit/>
          </a:bodyPr>
          <a:lstStyle/>
          <a:p>
            <a:r>
              <a:rPr lang="en-CA" sz="2667" b="1" dirty="0">
                <a:solidFill>
                  <a:srgbClr val="FF00FF"/>
                </a:solidFill>
                <a:effectLst>
                  <a:outerShdw blurRad="38100" dist="38100" dir="2700000" algn="tl">
                    <a:srgbClr val="000000">
                      <a:alpha val="43137"/>
                    </a:srgbClr>
                  </a:outerShdw>
                </a:effectLst>
              </a:rPr>
              <a:t>“Quotes” make all the difference</a:t>
            </a:r>
            <a:endParaRPr lang="en-US" sz="2667" b="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41194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Some Facts about Variables</a:t>
            </a:r>
          </a:p>
        </p:txBody>
      </p:sp>
      <p:sp>
        <p:nvSpPr>
          <p:cNvPr id="3" name="Content Placeholder 2"/>
          <p:cNvSpPr>
            <a:spLocks noGrp="1"/>
          </p:cNvSpPr>
          <p:nvPr>
            <p:ph idx="1"/>
          </p:nvPr>
        </p:nvSpPr>
        <p:spPr/>
        <p:txBody>
          <a:bodyPr>
            <a:normAutofit/>
          </a:bodyPr>
          <a:lstStyle/>
          <a:p>
            <a:r>
              <a:rPr lang="en-CA" sz="3733" dirty="0">
                <a:solidFill>
                  <a:srgbClr val="00FF00"/>
                </a:solidFill>
              </a:rPr>
              <a:t>You must declare a variable before you can use it.</a:t>
            </a:r>
          </a:p>
          <a:p>
            <a:pPr marL="0" indent="0">
              <a:buNone/>
            </a:pPr>
            <a:endParaRPr lang="en-CA" sz="3733" dirty="0"/>
          </a:p>
          <a:p>
            <a:pPr marL="0" indent="0">
              <a:buNone/>
            </a:pPr>
            <a:endParaRPr lang="en-CA" sz="3200" dirty="0"/>
          </a:p>
          <a:p>
            <a:r>
              <a:rPr lang="en-CA" sz="3733" dirty="0"/>
              <a:t>You can only declare a variable </a:t>
            </a:r>
            <a:r>
              <a:rPr lang="en-CA" sz="3733" dirty="0">
                <a:solidFill>
                  <a:srgbClr val="00FF00"/>
                </a:solidFill>
              </a:rPr>
              <a:t>once</a:t>
            </a:r>
            <a:r>
              <a:rPr lang="en-CA" sz="3733" dirty="0"/>
              <a:t>.  However, once you declare a variable, you can use it over and over again</a:t>
            </a:r>
          </a:p>
        </p:txBody>
      </p:sp>
      <p:pic>
        <p:nvPicPr>
          <p:cNvPr id="4" name="Picture 2"/>
          <p:cNvPicPr>
            <a:picLocks noChangeAspect="1" noChangeArrowheads="1"/>
          </p:cNvPicPr>
          <p:nvPr/>
        </p:nvPicPr>
        <p:blipFill rotWithShape="1">
          <a:blip r:embed="rId2" cstate="print"/>
          <a:srcRect l="5916" t="53851" r="73060" b="39927"/>
          <a:stretch/>
        </p:blipFill>
        <p:spPr bwMode="auto">
          <a:xfrm>
            <a:off x="1199456" y="2780929"/>
            <a:ext cx="5317459" cy="463015"/>
          </a:xfrm>
          <a:prstGeom prst="rect">
            <a:avLst/>
          </a:prstGeom>
          <a:noFill/>
          <a:ln w="9525">
            <a:noFill/>
            <a:miter lim="800000"/>
            <a:headEnd/>
            <a:tailEnd/>
          </a:ln>
        </p:spPr>
      </p:pic>
      <p:sp>
        <p:nvSpPr>
          <p:cNvPr id="5" name="TextBox 4"/>
          <p:cNvSpPr txBox="1"/>
          <p:nvPr/>
        </p:nvSpPr>
        <p:spPr>
          <a:xfrm>
            <a:off x="444211" y="2195573"/>
            <a:ext cx="828688" cy="461665"/>
          </a:xfrm>
          <a:prstGeom prst="rect">
            <a:avLst/>
          </a:prstGeom>
          <a:noFill/>
        </p:spPr>
        <p:txBody>
          <a:bodyPr wrap="none" rtlCol="0">
            <a:spAutoFit/>
          </a:bodyPr>
          <a:lstStyle/>
          <a:p>
            <a:r>
              <a:rPr lang="en-CA" sz="2400" b="1" dirty="0">
                <a:solidFill>
                  <a:srgbClr val="00FFFF"/>
                </a:solidFill>
                <a:effectLst>
                  <a:outerShdw blurRad="38100" dist="38100" dir="2700000" algn="tl">
                    <a:srgbClr val="000000">
                      <a:alpha val="43137"/>
                    </a:srgbClr>
                  </a:outerShdw>
                </a:effectLst>
              </a:rPr>
              <a:t>Type</a:t>
            </a:r>
          </a:p>
        </p:txBody>
      </p:sp>
      <p:sp>
        <p:nvSpPr>
          <p:cNvPr id="6" name="TextBox 5"/>
          <p:cNvSpPr txBox="1"/>
          <p:nvPr/>
        </p:nvSpPr>
        <p:spPr>
          <a:xfrm>
            <a:off x="1788361" y="2195573"/>
            <a:ext cx="2096023" cy="461665"/>
          </a:xfrm>
          <a:prstGeom prst="rect">
            <a:avLst/>
          </a:prstGeom>
          <a:noFill/>
        </p:spPr>
        <p:txBody>
          <a:bodyPr wrap="none" rtlCol="0">
            <a:spAutoFit/>
          </a:bodyPr>
          <a:lstStyle/>
          <a:p>
            <a:r>
              <a:rPr lang="en-CA" sz="2400" b="1" dirty="0">
                <a:solidFill>
                  <a:srgbClr val="00FFFF"/>
                </a:solidFill>
                <a:effectLst>
                  <a:outerShdw blurRad="38100" dist="38100" dir="2700000" algn="tl">
                    <a:srgbClr val="000000">
                      <a:alpha val="43137"/>
                    </a:srgbClr>
                  </a:outerShdw>
                </a:effectLst>
              </a:rPr>
              <a:t>Variable name</a:t>
            </a:r>
          </a:p>
        </p:txBody>
      </p:sp>
      <p:sp>
        <p:nvSpPr>
          <p:cNvPr id="7" name="TextBox 6"/>
          <p:cNvSpPr txBox="1"/>
          <p:nvPr/>
        </p:nvSpPr>
        <p:spPr>
          <a:xfrm>
            <a:off x="4873303" y="2204865"/>
            <a:ext cx="3226140" cy="461665"/>
          </a:xfrm>
          <a:prstGeom prst="rect">
            <a:avLst/>
          </a:prstGeom>
          <a:noFill/>
        </p:spPr>
        <p:txBody>
          <a:bodyPr wrap="none" rtlCol="0">
            <a:spAutoFit/>
          </a:bodyPr>
          <a:lstStyle/>
          <a:p>
            <a:r>
              <a:rPr lang="en-CA" sz="2400" b="1" dirty="0">
                <a:solidFill>
                  <a:srgbClr val="00FFFF"/>
                </a:solidFill>
                <a:effectLst>
                  <a:outerShdw blurRad="38100" dist="38100" dir="2700000" algn="tl">
                    <a:srgbClr val="000000">
                      <a:alpha val="43137"/>
                    </a:srgbClr>
                  </a:outerShdw>
                </a:effectLst>
              </a:rPr>
              <a:t>Value (This is optional)</a:t>
            </a:r>
          </a:p>
        </p:txBody>
      </p:sp>
      <p:cxnSp>
        <p:nvCxnSpPr>
          <p:cNvPr id="9" name="Straight Arrow Connector 8"/>
          <p:cNvCxnSpPr/>
          <p:nvPr/>
        </p:nvCxnSpPr>
        <p:spPr>
          <a:xfrm rot="16200000" flipH="1">
            <a:off x="1151449" y="2505854"/>
            <a:ext cx="288032" cy="406133"/>
          </a:xfrm>
          <a:prstGeom prst="straightConnector1">
            <a:avLst/>
          </a:prstGeom>
          <a:ln w="44450">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639617" y="2564904"/>
            <a:ext cx="96009" cy="288035"/>
          </a:xfrm>
          <a:prstGeom prst="straightConnector1">
            <a:avLst/>
          </a:prstGeom>
          <a:ln w="44450">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937074" y="2575921"/>
            <a:ext cx="480052" cy="252029"/>
          </a:xfrm>
          <a:prstGeom prst="straightConnector1">
            <a:avLst/>
          </a:prstGeom>
          <a:ln w="44450">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cstate="print"/>
          <a:srcRect/>
          <a:stretch>
            <a:fillRect/>
          </a:stretch>
        </p:blipFill>
        <p:spPr bwMode="auto">
          <a:xfrm>
            <a:off x="4095577" y="5351328"/>
            <a:ext cx="2197100" cy="5334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118397" y="6222071"/>
            <a:ext cx="2019300" cy="514351"/>
          </a:xfrm>
          <a:prstGeom prst="rect">
            <a:avLst/>
          </a:prstGeom>
          <a:noFill/>
          <a:ln w="9525">
            <a:noFill/>
            <a:miter lim="800000"/>
            <a:headEnd/>
            <a:tailEnd/>
          </a:ln>
        </p:spPr>
      </p:pic>
      <p:sp>
        <p:nvSpPr>
          <p:cNvPr id="17" name="TextBox 16"/>
          <p:cNvSpPr txBox="1"/>
          <p:nvPr/>
        </p:nvSpPr>
        <p:spPr>
          <a:xfrm>
            <a:off x="6710683" y="5392286"/>
            <a:ext cx="3656001"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This will give you an error</a:t>
            </a:r>
          </a:p>
        </p:txBody>
      </p:sp>
      <p:sp>
        <p:nvSpPr>
          <p:cNvPr id="18" name="TextBox 17"/>
          <p:cNvSpPr txBox="1"/>
          <p:nvPr/>
        </p:nvSpPr>
        <p:spPr>
          <a:xfrm>
            <a:off x="6710684" y="6010996"/>
            <a:ext cx="3931717" cy="461665"/>
          </a:xfrm>
          <a:prstGeom prst="rect">
            <a:avLst/>
          </a:prstGeom>
          <a:noFill/>
        </p:spPr>
        <p:txBody>
          <a:bodyPr wrap="none" rtlCol="0">
            <a:spAutoFit/>
          </a:bodyPr>
          <a:lstStyle/>
          <a:p>
            <a:r>
              <a:rPr lang="en-CA" sz="2400" b="1" dirty="0">
                <a:solidFill>
                  <a:srgbClr val="00FFFF"/>
                </a:solidFill>
                <a:effectLst>
                  <a:outerShdw blurRad="38100" dist="38100" dir="2700000" algn="tl">
                    <a:srgbClr val="000000">
                      <a:alpha val="43137"/>
                    </a:srgbClr>
                  </a:outerShdw>
                </a:effectLst>
              </a:rPr>
              <a:t>This won’t give you an error</a:t>
            </a:r>
          </a:p>
        </p:txBody>
      </p:sp>
    </p:spTree>
    <p:extLst>
      <p:ext uri="{BB962C8B-B14F-4D97-AF65-F5344CB8AC3E}">
        <p14:creationId xmlns:p14="http://schemas.microsoft.com/office/powerpoint/2010/main" val="7025616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413" y="1052737"/>
            <a:ext cx="6781800" cy="27241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182" y="1916832"/>
            <a:ext cx="6972300" cy="2819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74440" y="27856"/>
            <a:ext cx="10972800" cy="1143000"/>
          </a:xfrm>
        </p:spPr>
        <p:txBody>
          <a:bodyPr>
            <a:normAutofit fontScale="90000"/>
          </a:bodyPr>
          <a:lstStyle/>
          <a:p>
            <a:r>
              <a:rPr lang="en-CA" sz="4800" dirty="0"/>
              <a:t>A Common Mistake that beginners make...</a:t>
            </a:r>
          </a:p>
        </p:txBody>
      </p:sp>
      <p:cxnSp>
        <p:nvCxnSpPr>
          <p:cNvPr id="5" name="Straight Arrow Connector 4"/>
          <p:cNvCxnSpPr>
            <a:stCxn id="8" idx="3"/>
          </p:cNvCxnSpPr>
          <p:nvPr/>
        </p:nvCxnSpPr>
        <p:spPr>
          <a:xfrm flipH="1" flipV="1">
            <a:off x="2732260" y="2852937"/>
            <a:ext cx="2021027" cy="2242412"/>
          </a:xfrm>
          <a:prstGeom prst="straightConnector1">
            <a:avLst/>
          </a:prstGeom>
          <a:ln w="44450">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5622" y="4864516"/>
            <a:ext cx="4347665" cy="461665"/>
          </a:xfrm>
          <a:prstGeom prst="rect">
            <a:avLst/>
          </a:prstGeom>
          <a:noFill/>
        </p:spPr>
        <p:txBody>
          <a:bodyPr wrap="none" rtlCol="0">
            <a:spAutoFit/>
          </a:bodyPr>
          <a:lstStyle/>
          <a:p>
            <a:r>
              <a:rPr lang="en-CA" sz="2400" b="1" dirty="0">
                <a:solidFill>
                  <a:srgbClr val="00FFFF"/>
                </a:solidFill>
                <a:effectLst>
                  <a:outerShdw blurRad="38100" dist="38100" dir="2700000" algn="tl">
                    <a:srgbClr val="000000">
                      <a:alpha val="43137"/>
                    </a:srgbClr>
                  </a:outerShdw>
                </a:effectLst>
              </a:rPr>
              <a:t>Let the variables do the work!!!</a:t>
            </a:r>
          </a:p>
        </p:txBody>
      </p:sp>
      <p:cxnSp>
        <p:nvCxnSpPr>
          <p:cNvPr id="10" name="Straight Arrow Connector 9"/>
          <p:cNvCxnSpPr>
            <a:stCxn id="8" idx="3"/>
          </p:cNvCxnSpPr>
          <p:nvPr/>
        </p:nvCxnSpPr>
        <p:spPr>
          <a:xfrm flipV="1">
            <a:off x="4753287" y="3951057"/>
            <a:ext cx="1150693" cy="1144292"/>
          </a:xfrm>
          <a:prstGeom prst="straightConnector1">
            <a:avLst/>
          </a:prstGeom>
          <a:ln w="44450">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8" name="Multiply 17"/>
          <p:cNvSpPr/>
          <p:nvPr/>
        </p:nvSpPr>
        <p:spPr>
          <a:xfrm>
            <a:off x="2768216" y="2624371"/>
            <a:ext cx="864096" cy="360040"/>
          </a:xfrm>
          <a:prstGeom prst="mathMultiply">
            <a:avLst/>
          </a:prstGeom>
          <a:solidFill>
            <a:srgbClr val="FF0000"/>
          </a:solidFill>
          <a:ln>
            <a:no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9" name="Multiply 18"/>
          <p:cNvSpPr/>
          <p:nvPr/>
        </p:nvSpPr>
        <p:spPr>
          <a:xfrm>
            <a:off x="6066233" y="3573016"/>
            <a:ext cx="864096" cy="360040"/>
          </a:xfrm>
          <a:prstGeom prst="mathMultiply">
            <a:avLst/>
          </a:prstGeom>
          <a:solidFill>
            <a:srgbClr val="FF0000"/>
          </a:solidFill>
          <a:ln>
            <a:no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974" y="4017218"/>
            <a:ext cx="4711700" cy="27241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miley Face 8"/>
          <p:cNvSpPr/>
          <p:nvPr/>
        </p:nvSpPr>
        <p:spPr>
          <a:xfrm>
            <a:off x="8968380" y="5157192"/>
            <a:ext cx="576064" cy="432048"/>
          </a:xfrm>
          <a:prstGeom prst="smileyFace">
            <a:avLst/>
          </a:prstGeom>
          <a:solidFill>
            <a:srgbClr val="00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Smiley Face 15"/>
          <p:cNvSpPr/>
          <p:nvPr/>
        </p:nvSpPr>
        <p:spPr>
          <a:xfrm>
            <a:off x="9936427" y="5893779"/>
            <a:ext cx="576064" cy="432048"/>
          </a:xfrm>
          <a:prstGeom prst="smileyFace">
            <a:avLst/>
          </a:prstGeom>
          <a:solidFill>
            <a:srgbClr val="00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22982300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500"/>
                            </p:stCondLst>
                            <p:childTnLst>
                              <p:par>
                                <p:cTn id="21" presetID="55"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1000" fill="hold"/>
                                        <p:tgtEl>
                                          <p:spTgt spid="18"/>
                                        </p:tgtEl>
                                        <p:attrNameLst>
                                          <p:attrName>ppt_w</p:attrName>
                                        </p:attrNameLst>
                                      </p:cBhvr>
                                      <p:tavLst>
                                        <p:tav tm="0">
                                          <p:val>
                                            <p:strVal val="#ppt_w*0.70"/>
                                          </p:val>
                                        </p:tav>
                                        <p:tav tm="100000">
                                          <p:val>
                                            <p:strVal val="#ppt_w"/>
                                          </p:val>
                                        </p:tav>
                                      </p:tavLst>
                                    </p:anim>
                                    <p:anim calcmode="lin" valueType="num">
                                      <p:cBhvr>
                                        <p:cTn id="24" dur="1000" fill="hold"/>
                                        <p:tgtEl>
                                          <p:spTgt spid="18"/>
                                        </p:tgtEl>
                                        <p:attrNameLst>
                                          <p:attrName>ppt_h</p:attrName>
                                        </p:attrNameLst>
                                      </p:cBhvr>
                                      <p:tavLst>
                                        <p:tav tm="0">
                                          <p:val>
                                            <p:strVal val="#ppt_h"/>
                                          </p:val>
                                        </p:tav>
                                        <p:tav tm="100000">
                                          <p:val>
                                            <p:strVal val="#ppt_h"/>
                                          </p:val>
                                        </p:tav>
                                      </p:tavLst>
                                    </p:anim>
                                    <p:animEffect transition="in" filter="fade">
                                      <p:cBhvr>
                                        <p:cTn id="25" dur="1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4099"/>
                                        </p:tgtEl>
                                        <p:attrNameLst>
                                          <p:attrName>style.visibility</p:attrName>
                                        </p:attrNameLst>
                                      </p:cBhvr>
                                      <p:to>
                                        <p:strVal val="visible"/>
                                      </p:to>
                                    </p:set>
                                    <p:anim calcmode="lin" valueType="num">
                                      <p:cBhvr>
                                        <p:cTn id="30" dur="500" fill="hold"/>
                                        <p:tgtEl>
                                          <p:spTgt spid="4099"/>
                                        </p:tgtEl>
                                        <p:attrNameLst>
                                          <p:attrName>ppt_w</p:attrName>
                                        </p:attrNameLst>
                                      </p:cBhvr>
                                      <p:tavLst>
                                        <p:tav tm="0">
                                          <p:val>
                                            <p:fltVal val="0"/>
                                          </p:val>
                                        </p:tav>
                                        <p:tav tm="100000">
                                          <p:val>
                                            <p:strVal val="#ppt_w"/>
                                          </p:val>
                                        </p:tav>
                                      </p:tavLst>
                                    </p:anim>
                                    <p:anim calcmode="lin" valueType="num">
                                      <p:cBhvr>
                                        <p:cTn id="31" dur="500" fill="hold"/>
                                        <p:tgtEl>
                                          <p:spTgt spid="4099"/>
                                        </p:tgtEl>
                                        <p:attrNameLst>
                                          <p:attrName>ppt_h</p:attrName>
                                        </p:attrNameLst>
                                      </p:cBhvr>
                                      <p:tavLst>
                                        <p:tav tm="0">
                                          <p:val>
                                            <p:fltVal val="0"/>
                                          </p:val>
                                        </p:tav>
                                        <p:tav tm="100000">
                                          <p:val>
                                            <p:strVal val="#ppt_h"/>
                                          </p:val>
                                        </p:tav>
                                      </p:tavLst>
                                    </p:anim>
                                    <p:animEffect transition="in" filter="fade">
                                      <p:cBhvr>
                                        <p:cTn id="32" dur="500"/>
                                        <p:tgtEl>
                                          <p:spTgt spid="409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par>
                          <p:cTn id="38" fill="hold">
                            <p:stCondLst>
                              <p:cond delay="500"/>
                            </p:stCondLst>
                            <p:childTnLst>
                              <p:par>
                                <p:cTn id="39" presetID="55"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1000" fill="hold"/>
                                        <p:tgtEl>
                                          <p:spTgt spid="19"/>
                                        </p:tgtEl>
                                        <p:attrNameLst>
                                          <p:attrName>ppt_w</p:attrName>
                                        </p:attrNameLst>
                                      </p:cBhvr>
                                      <p:tavLst>
                                        <p:tav tm="0">
                                          <p:val>
                                            <p:strVal val="#ppt_w*0.70"/>
                                          </p:val>
                                        </p:tav>
                                        <p:tav tm="100000">
                                          <p:val>
                                            <p:strVal val="#ppt_w"/>
                                          </p:val>
                                        </p:tav>
                                      </p:tavLst>
                                    </p:anim>
                                    <p:anim calcmode="lin" valueType="num">
                                      <p:cBhvr>
                                        <p:cTn id="42" dur="1000" fill="hold"/>
                                        <p:tgtEl>
                                          <p:spTgt spid="19"/>
                                        </p:tgtEl>
                                        <p:attrNameLst>
                                          <p:attrName>ppt_h</p:attrName>
                                        </p:attrNameLst>
                                      </p:cBhvr>
                                      <p:tavLst>
                                        <p:tav tm="0">
                                          <p:val>
                                            <p:strVal val="#ppt_h"/>
                                          </p:val>
                                        </p:tav>
                                        <p:tav tm="100000">
                                          <p:val>
                                            <p:strVal val="#ppt_h"/>
                                          </p:val>
                                        </p:tav>
                                      </p:tavLst>
                                    </p:anim>
                                    <p:animEffect transition="in" filter="fade">
                                      <p:cBhvr>
                                        <p:cTn id="43" dur="10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4100"/>
                                        </p:tgtEl>
                                        <p:attrNameLst>
                                          <p:attrName>style.visibility</p:attrName>
                                        </p:attrNameLst>
                                      </p:cBhvr>
                                      <p:to>
                                        <p:strVal val="visible"/>
                                      </p:to>
                                    </p:set>
                                    <p:anim calcmode="lin" valueType="num">
                                      <p:cBhvr>
                                        <p:cTn id="48" dur="500" fill="hold"/>
                                        <p:tgtEl>
                                          <p:spTgt spid="4100"/>
                                        </p:tgtEl>
                                        <p:attrNameLst>
                                          <p:attrName>ppt_w</p:attrName>
                                        </p:attrNameLst>
                                      </p:cBhvr>
                                      <p:tavLst>
                                        <p:tav tm="0">
                                          <p:val>
                                            <p:fltVal val="0"/>
                                          </p:val>
                                        </p:tav>
                                        <p:tav tm="100000">
                                          <p:val>
                                            <p:strVal val="#ppt_w"/>
                                          </p:val>
                                        </p:tav>
                                      </p:tavLst>
                                    </p:anim>
                                    <p:anim calcmode="lin" valueType="num">
                                      <p:cBhvr>
                                        <p:cTn id="49" dur="500" fill="hold"/>
                                        <p:tgtEl>
                                          <p:spTgt spid="4100"/>
                                        </p:tgtEl>
                                        <p:attrNameLst>
                                          <p:attrName>ppt_h</p:attrName>
                                        </p:attrNameLst>
                                      </p:cBhvr>
                                      <p:tavLst>
                                        <p:tav tm="0">
                                          <p:val>
                                            <p:fltVal val="0"/>
                                          </p:val>
                                        </p:tav>
                                        <p:tav tm="100000">
                                          <p:val>
                                            <p:strVal val="#ppt_h"/>
                                          </p:val>
                                        </p:tav>
                                      </p:tavLst>
                                    </p:anim>
                                    <p:animEffect transition="in" filter="fade">
                                      <p:cBhvr>
                                        <p:cTn id="50" dur="500"/>
                                        <p:tgtEl>
                                          <p:spTgt spid="4100"/>
                                        </p:tgtEl>
                                      </p:cBhvr>
                                    </p:animEffect>
                                  </p:childTnLst>
                                </p:cTn>
                              </p:par>
                            </p:childTnLst>
                          </p:cTn>
                        </p:par>
                        <p:par>
                          <p:cTn id="51" fill="hold">
                            <p:stCondLst>
                              <p:cond delay="500"/>
                            </p:stCondLst>
                            <p:childTnLst>
                              <p:par>
                                <p:cTn id="52" presetID="31" presetClass="entr" presetSubtype="0"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1000" fill="hold"/>
                                        <p:tgtEl>
                                          <p:spTgt spid="9"/>
                                        </p:tgtEl>
                                        <p:attrNameLst>
                                          <p:attrName>ppt_w</p:attrName>
                                        </p:attrNameLst>
                                      </p:cBhvr>
                                      <p:tavLst>
                                        <p:tav tm="0">
                                          <p:val>
                                            <p:fltVal val="0"/>
                                          </p:val>
                                        </p:tav>
                                        <p:tav tm="100000">
                                          <p:val>
                                            <p:strVal val="#ppt_w"/>
                                          </p:val>
                                        </p:tav>
                                      </p:tavLst>
                                    </p:anim>
                                    <p:anim calcmode="lin" valueType="num">
                                      <p:cBhvr>
                                        <p:cTn id="55" dur="1000" fill="hold"/>
                                        <p:tgtEl>
                                          <p:spTgt spid="9"/>
                                        </p:tgtEl>
                                        <p:attrNameLst>
                                          <p:attrName>ppt_h</p:attrName>
                                        </p:attrNameLst>
                                      </p:cBhvr>
                                      <p:tavLst>
                                        <p:tav tm="0">
                                          <p:val>
                                            <p:fltVal val="0"/>
                                          </p:val>
                                        </p:tav>
                                        <p:tav tm="100000">
                                          <p:val>
                                            <p:strVal val="#ppt_h"/>
                                          </p:val>
                                        </p:tav>
                                      </p:tavLst>
                                    </p:anim>
                                    <p:anim calcmode="lin" valueType="num">
                                      <p:cBhvr>
                                        <p:cTn id="56" dur="1000" fill="hold"/>
                                        <p:tgtEl>
                                          <p:spTgt spid="9"/>
                                        </p:tgtEl>
                                        <p:attrNameLst>
                                          <p:attrName>style.rotation</p:attrName>
                                        </p:attrNameLst>
                                      </p:cBhvr>
                                      <p:tavLst>
                                        <p:tav tm="0">
                                          <p:val>
                                            <p:fltVal val="90"/>
                                          </p:val>
                                        </p:tav>
                                        <p:tav tm="100000">
                                          <p:val>
                                            <p:fltVal val="0"/>
                                          </p:val>
                                        </p:tav>
                                      </p:tavLst>
                                    </p:anim>
                                    <p:animEffect transition="in" filter="fade">
                                      <p:cBhvr>
                                        <p:cTn id="57" dur="1000"/>
                                        <p:tgtEl>
                                          <p:spTgt spid="9"/>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p:cTn id="60" dur="1000" fill="hold"/>
                                        <p:tgtEl>
                                          <p:spTgt spid="16"/>
                                        </p:tgtEl>
                                        <p:attrNameLst>
                                          <p:attrName>ppt_w</p:attrName>
                                        </p:attrNameLst>
                                      </p:cBhvr>
                                      <p:tavLst>
                                        <p:tav tm="0">
                                          <p:val>
                                            <p:fltVal val="0"/>
                                          </p:val>
                                        </p:tav>
                                        <p:tav tm="100000">
                                          <p:val>
                                            <p:strVal val="#ppt_w"/>
                                          </p:val>
                                        </p:tav>
                                      </p:tavLst>
                                    </p:anim>
                                    <p:anim calcmode="lin" valueType="num">
                                      <p:cBhvr>
                                        <p:cTn id="61" dur="1000" fill="hold"/>
                                        <p:tgtEl>
                                          <p:spTgt spid="16"/>
                                        </p:tgtEl>
                                        <p:attrNameLst>
                                          <p:attrName>ppt_h</p:attrName>
                                        </p:attrNameLst>
                                      </p:cBhvr>
                                      <p:tavLst>
                                        <p:tav tm="0">
                                          <p:val>
                                            <p:fltVal val="0"/>
                                          </p:val>
                                        </p:tav>
                                        <p:tav tm="100000">
                                          <p:val>
                                            <p:strVal val="#ppt_h"/>
                                          </p:val>
                                        </p:tav>
                                      </p:tavLst>
                                    </p:anim>
                                    <p:anim calcmode="lin" valueType="num">
                                      <p:cBhvr>
                                        <p:cTn id="62" dur="1000" fill="hold"/>
                                        <p:tgtEl>
                                          <p:spTgt spid="16"/>
                                        </p:tgtEl>
                                        <p:attrNameLst>
                                          <p:attrName>style.rotation</p:attrName>
                                        </p:attrNameLst>
                                      </p:cBhvr>
                                      <p:tavLst>
                                        <p:tav tm="0">
                                          <p:val>
                                            <p:fltVal val="90"/>
                                          </p:val>
                                        </p:tav>
                                        <p:tav tm="100000">
                                          <p:val>
                                            <p:fltVal val="0"/>
                                          </p:val>
                                        </p:tav>
                                      </p:tavLst>
                                    </p:anim>
                                    <p:animEffect transition="in" filter="fade">
                                      <p:cBhvr>
                                        <p:cTn id="6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19" grpId="0" animBg="1"/>
      <p:bldP spid="9"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6474-4E23-BF1E-3576-3E28E3D4F15F}"/>
              </a:ext>
            </a:extLst>
          </p:cNvPr>
          <p:cNvSpPr>
            <a:spLocks noGrp="1"/>
          </p:cNvSpPr>
          <p:nvPr>
            <p:ph type="title"/>
          </p:nvPr>
        </p:nvSpPr>
        <p:spPr>
          <a:xfrm>
            <a:off x="609600" y="519157"/>
            <a:ext cx="10972800" cy="1143000"/>
          </a:xfrm>
        </p:spPr>
        <p:txBody>
          <a:bodyPr/>
          <a:lstStyle/>
          <a:p>
            <a:r>
              <a:rPr lang="en-US" sz="3600" b="1" dirty="0"/>
              <a:t>PROG23863 Object-Oriented Programming – Java</a:t>
            </a:r>
            <a:br>
              <a:rPr lang="en-US" sz="3600" b="1" dirty="0"/>
            </a:br>
            <a:r>
              <a:rPr lang="en-US" dirty="0"/>
              <a:t>Course Outline</a:t>
            </a:r>
            <a:endParaRPr lang="en-CA" dirty="0"/>
          </a:p>
        </p:txBody>
      </p:sp>
      <p:sp>
        <p:nvSpPr>
          <p:cNvPr id="3" name="Content Placeholder 2">
            <a:extLst>
              <a:ext uri="{FF2B5EF4-FFF2-40B4-BE49-F238E27FC236}">
                <a16:creationId xmlns:a16="http://schemas.microsoft.com/office/drawing/2014/main" id="{F06F9DA1-E796-1DB0-8CB4-5CB8AF4EA953}"/>
              </a:ext>
            </a:extLst>
          </p:cNvPr>
          <p:cNvSpPr>
            <a:spLocks noGrp="1"/>
          </p:cNvSpPr>
          <p:nvPr>
            <p:ph idx="1"/>
          </p:nvPr>
        </p:nvSpPr>
        <p:spPr>
          <a:xfrm>
            <a:off x="494270" y="2189976"/>
            <a:ext cx="10972800" cy="3444705"/>
          </a:xfrm>
        </p:spPr>
        <p:txBody>
          <a:bodyPr/>
          <a:lstStyle/>
          <a:p>
            <a:r>
              <a:rPr lang="en-US" dirty="0"/>
              <a:t>Is located in your Slate Section.</a:t>
            </a:r>
          </a:p>
          <a:p>
            <a:r>
              <a:rPr lang="en-US" dirty="0"/>
              <a:t>Be sure to read through it!</a:t>
            </a:r>
          </a:p>
          <a:p>
            <a:endParaRPr lang="en-CA" dirty="0"/>
          </a:p>
        </p:txBody>
      </p:sp>
      <p:pic>
        <p:nvPicPr>
          <p:cNvPr id="1026" name="Picture 2">
            <a:extLst>
              <a:ext uri="{FF2B5EF4-FFF2-40B4-BE49-F238E27FC236}">
                <a16:creationId xmlns:a16="http://schemas.microsoft.com/office/drawing/2014/main" id="{CEB86EAE-A5EF-2577-7B49-04EF86501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774332"/>
            <a:ext cx="4968038" cy="298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8706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A13EBE-1FD1-BA61-BCC0-F9EAD45E1AB6}"/>
              </a:ext>
            </a:extLst>
          </p:cNvPr>
          <p:cNvSpPr/>
          <p:nvPr/>
        </p:nvSpPr>
        <p:spPr>
          <a:xfrm>
            <a:off x="1756433" y="3117471"/>
            <a:ext cx="8879527" cy="1700063"/>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endParaRPr lang="en-US" sz="2000" b="1" dirty="0">
              <a:solidFill>
                <a:srgbClr val="FFFF00"/>
              </a:solidFill>
              <a:effectLst>
                <a:outerShdw blurRad="38100" dist="38100" dir="2700000" algn="tl">
                  <a:srgbClr val="000000">
                    <a:alpha val="43137"/>
                  </a:srgbClr>
                </a:outerShdw>
              </a:effectLst>
            </a:endParaRPr>
          </a:p>
          <a:p>
            <a:pPr algn="ctr"/>
            <a:r>
              <a:rPr lang="en-US" sz="4400" b="1" dirty="0">
                <a:solidFill>
                  <a:schemeClr val="bg1"/>
                </a:solidFill>
                <a:latin typeface="Calibri" panose="020F0502020204030204" pitchFamily="34" charset="0"/>
                <a:cs typeface="Calibri" panose="020F0502020204030204" pitchFamily="34" charset="0"/>
              </a:rPr>
              <a:t>An advertisement for clean code</a:t>
            </a:r>
            <a:endPar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5443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Software Lifespan</a:t>
            </a:r>
          </a:p>
        </p:txBody>
      </p:sp>
      <p:sp>
        <p:nvSpPr>
          <p:cNvPr id="3" name="Content Placeholder 2"/>
          <p:cNvSpPr>
            <a:spLocks noGrp="1"/>
          </p:cNvSpPr>
          <p:nvPr>
            <p:ph idx="1"/>
          </p:nvPr>
        </p:nvSpPr>
        <p:spPr>
          <a:xfrm>
            <a:off x="609600" y="1604797"/>
            <a:ext cx="10972800" cy="4525963"/>
          </a:xfrm>
          <a:effectLst>
            <a:glow rad="101600">
              <a:schemeClr val="tx1">
                <a:alpha val="60000"/>
              </a:schemeClr>
            </a:glow>
          </a:effectLst>
        </p:spPr>
        <p:txBody>
          <a:bodyPr/>
          <a:lstStyle/>
          <a:p>
            <a:r>
              <a:rPr lang="en-CA" dirty="0"/>
              <a:t>Average lifespan of a computer program is 6-8 years.</a:t>
            </a:r>
          </a:p>
          <a:p>
            <a:r>
              <a:rPr lang="en-CA" dirty="0"/>
              <a:t>Larger programs live longer</a:t>
            </a:r>
          </a:p>
          <a:p>
            <a:r>
              <a:rPr lang="en-CA" dirty="0">
                <a:solidFill>
                  <a:srgbClr val="FFFF00"/>
                </a:solidFill>
                <a:effectLst>
                  <a:glow rad="101600">
                    <a:schemeClr val="tx1">
                      <a:alpha val="60000"/>
                    </a:schemeClr>
                  </a:glow>
                  <a:outerShdw blurRad="38100" dist="38100" dir="2700000" algn="tl">
                    <a:srgbClr val="000000">
                      <a:alpha val="43137"/>
                    </a:srgbClr>
                  </a:outerShdw>
                </a:effectLst>
              </a:rPr>
              <a:t>90% of software development cost is in the </a:t>
            </a:r>
            <a:r>
              <a:rPr lang="en-CA" u="sng" dirty="0">
                <a:solidFill>
                  <a:srgbClr val="FFFF00"/>
                </a:solidFill>
                <a:effectLst>
                  <a:glow rad="101600">
                    <a:schemeClr val="tx1">
                      <a:alpha val="60000"/>
                    </a:schemeClr>
                  </a:glow>
                  <a:outerShdw blurRad="38100" dist="38100" dir="2700000" algn="tl">
                    <a:srgbClr val="000000">
                      <a:alpha val="43137"/>
                    </a:srgbClr>
                  </a:outerShdw>
                </a:effectLst>
              </a:rPr>
              <a:t>maintenance</a:t>
            </a:r>
            <a:r>
              <a:rPr lang="en-CA" dirty="0">
                <a:solidFill>
                  <a:srgbClr val="FFFF00"/>
                </a:solidFill>
                <a:effectLst>
                  <a:glow rad="101600">
                    <a:schemeClr val="tx1">
                      <a:alpha val="60000"/>
                    </a:schemeClr>
                  </a:glow>
                  <a:outerShdw blurRad="38100" dist="38100" dir="2700000" algn="tl">
                    <a:srgbClr val="000000">
                      <a:alpha val="43137"/>
                    </a:srgbClr>
                  </a:outerShdw>
                </a:effectLst>
              </a:rPr>
              <a:t>!</a:t>
            </a:r>
          </a:p>
        </p:txBody>
      </p:sp>
      <p:sp>
        <p:nvSpPr>
          <p:cNvPr id="4" name="Rectangle 3"/>
          <p:cNvSpPr/>
          <p:nvPr/>
        </p:nvSpPr>
        <p:spPr>
          <a:xfrm>
            <a:off x="3311691" y="1171418"/>
            <a:ext cx="5673348" cy="461665"/>
          </a:xfrm>
          <a:prstGeom prst="rect">
            <a:avLst/>
          </a:prstGeom>
        </p:spPr>
        <p:txBody>
          <a:bodyPr wrap="none">
            <a:spAutoFit/>
          </a:bodyPr>
          <a:lstStyle/>
          <a:p>
            <a:r>
              <a:rPr lang="en-CA" sz="2400" dirty="0">
                <a:hlinkClick r:id="rId3"/>
              </a:rPr>
              <a:t>https://mitosystems.com/software-evolution/</a:t>
            </a:r>
            <a:endParaRPr lang="en-CA" sz="2400" dirty="0"/>
          </a:p>
        </p:txBody>
      </p:sp>
      <p:pic>
        <p:nvPicPr>
          <p:cNvPr id="2050" name="Picture 2" descr="https://mitosystems.com/wp-content/uploads/2013/08/EvolutionSquare.png"/>
          <p:cNvPicPr>
            <a:picLocks noChangeAspect="1" noChangeArrowheads="1"/>
          </p:cNvPicPr>
          <p:nvPr/>
        </p:nvPicPr>
        <p:blipFill rotWithShape="1">
          <a:blip r:embed="rId4">
            <a:extLst>
              <a:ext uri="{28A0092B-C50C-407E-A947-70E740481C1C}">
                <a14:useLocalDpi xmlns:a14="http://schemas.microsoft.com/office/drawing/2010/main" val="0"/>
              </a:ext>
            </a:extLst>
          </a:blip>
          <a:srcRect t="31865" b="37335"/>
          <a:stretch/>
        </p:blipFill>
        <p:spPr bwMode="auto">
          <a:xfrm>
            <a:off x="8112225" y="5349213"/>
            <a:ext cx="3740727"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6697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Times have changed</a:t>
            </a:r>
          </a:p>
        </p:txBody>
      </p:sp>
      <p:sp>
        <p:nvSpPr>
          <p:cNvPr id="3" name="Content Placeholder 2"/>
          <p:cNvSpPr>
            <a:spLocks noGrp="1"/>
          </p:cNvSpPr>
          <p:nvPr>
            <p:ph idx="1"/>
          </p:nvPr>
        </p:nvSpPr>
        <p:spPr>
          <a:xfrm>
            <a:off x="609600" y="1316765"/>
            <a:ext cx="10972800" cy="4896544"/>
          </a:xfrm>
        </p:spPr>
        <p:txBody>
          <a:bodyPr>
            <a:normAutofit fontScale="77500" lnSpcReduction="20000"/>
          </a:bodyPr>
          <a:lstStyle/>
          <a:p>
            <a:r>
              <a:rPr lang="en-CA" dirty="0">
                <a:solidFill>
                  <a:srgbClr val="F501C1"/>
                </a:solidFill>
              </a:rPr>
              <a:t>In the old days, processing power and memory was very expensive.</a:t>
            </a:r>
          </a:p>
          <a:p>
            <a:pPr lvl="1"/>
            <a:r>
              <a:rPr lang="en-CA" dirty="0"/>
              <a:t>small, efficient code reigned.</a:t>
            </a:r>
          </a:p>
          <a:p>
            <a:pPr lvl="1"/>
            <a:r>
              <a:rPr lang="en-CA" dirty="0"/>
              <a:t>It didn’t matter how readable it was.</a:t>
            </a:r>
          </a:p>
          <a:p>
            <a:r>
              <a:rPr lang="en-CA" dirty="0">
                <a:solidFill>
                  <a:srgbClr val="F501C1"/>
                </a:solidFill>
              </a:rPr>
              <a:t>Today, readable code is paramount.</a:t>
            </a:r>
          </a:p>
          <a:p>
            <a:pPr lvl="1"/>
            <a:r>
              <a:rPr lang="en-CA" dirty="0"/>
              <a:t>People that write easy-to-read code make the most money.</a:t>
            </a:r>
          </a:p>
          <a:p>
            <a:r>
              <a:rPr lang="en-CA" dirty="0">
                <a:solidFill>
                  <a:srgbClr val="FFFF00"/>
                </a:solidFill>
              </a:rPr>
              <a:t>Inline comments are an apology for not writing easily readable code!</a:t>
            </a:r>
          </a:p>
          <a:p>
            <a:pPr lvl="1"/>
            <a:r>
              <a:rPr lang="en-CA" dirty="0"/>
              <a:t>Comments get out of sync with the code over time. </a:t>
            </a:r>
          </a:p>
          <a:p>
            <a:pPr lvl="1"/>
            <a:r>
              <a:rPr lang="en-CA" dirty="0"/>
              <a:t>Well written code remains readable over time.</a:t>
            </a:r>
          </a:p>
        </p:txBody>
      </p:sp>
    </p:spTree>
    <p:extLst>
      <p:ext uri="{BB962C8B-B14F-4D97-AF65-F5344CB8AC3E}">
        <p14:creationId xmlns:p14="http://schemas.microsoft.com/office/powerpoint/2010/main" val="4473364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Variables and Stuff</a:t>
            </a:r>
            <a:endParaRPr lang="en-CA" dirty="0"/>
          </a:p>
        </p:txBody>
      </p:sp>
      <p:graphicFrame>
        <p:nvGraphicFramePr>
          <p:cNvPr id="5" name="Table 4"/>
          <p:cNvGraphicFramePr>
            <a:graphicFrameLocks noGrp="1"/>
          </p:cNvGraphicFramePr>
          <p:nvPr/>
        </p:nvGraphicFramePr>
        <p:xfrm>
          <a:off x="204830" y="826549"/>
          <a:ext cx="11110266" cy="5203548"/>
        </p:xfrm>
        <a:graphic>
          <a:graphicData uri="http://schemas.openxmlformats.org/drawingml/2006/table">
            <a:tbl>
              <a:tblPr firstRow="1" bandRow="1">
                <a:tableStyleId>{F5AB1C69-6EDB-4FF4-983F-18BD219EF322}</a:tableStyleId>
              </a:tblPr>
              <a:tblGrid>
                <a:gridCol w="5246514">
                  <a:extLst>
                    <a:ext uri="{9D8B030D-6E8A-4147-A177-3AD203B41FA5}">
                      <a16:colId xmlns:a16="http://schemas.microsoft.com/office/drawing/2014/main" val="20000"/>
                    </a:ext>
                  </a:extLst>
                </a:gridCol>
                <a:gridCol w="1645966">
                  <a:extLst>
                    <a:ext uri="{9D8B030D-6E8A-4147-A177-3AD203B41FA5}">
                      <a16:colId xmlns:a16="http://schemas.microsoft.com/office/drawing/2014/main" val="20001"/>
                    </a:ext>
                  </a:extLst>
                </a:gridCol>
                <a:gridCol w="4217786">
                  <a:extLst>
                    <a:ext uri="{9D8B030D-6E8A-4147-A177-3AD203B41FA5}">
                      <a16:colId xmlns:a16="http://schemas.microsoft.com/office/drawing/2014/main" val="20002"/>
                    </a:ext>
                  </a:extLst>
                </a:gridCol>
              </a:tblGrid>
              <a:tr h="869613">
                <a:tc>
                  <a:txBody>
                    <a:bodyPr/>
                    <a:lstStyle/>
                    <a:p>
                      <a:pPr algn="ctr"/>
                      <a:r>
                        <a:rPr lang="en-US" sz="2400" b="1" dirty="0">
                          <a:effectLst>
                            <a:outerShdw blurRad="38100" dist="38100" dir="2700000" algn="tl">
                              <a:srgbClr val="000000">
                                <a:alpha val="43137"/>
                              </a:srgbClr>
                            </a:outerShdw>
                          </a:effectLst>
                        </a:rPr>
                        <a:t>Description</a:t>
                      </a:r>
                      <a:endParaRPr lang="en-CA" sz="24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400" b="1" dirty="0">
                          <a:effectLst>
                            <a:outerShdw blurRad="38100" dist="38100" dir="2700000" algn="tl">
                              <a:srgbClr val="000000">
                                <a:alpha val="43137"/>
                              </a:srgbClr>
                            </a:outerShdw>
                          </a:effectLst>
                        </a:rPr>
                        <a:t>Variable Type</a:t>
                      </a:r>
                      <a:endParaRPr lang="en-CA" sz="24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400" b="1" dirty="0">
                          <a:effectLst>
                            <a:outerShdw blurRad="38100" dist="38100" dir="2700000" algn="tl">
                              <a:srgbClr val="000000">
                                <a:alpha val="43137"/>
                              </a:srgbClr>
                            </a:outerShdw>
                          </a:effectLst>
                        </a:rPr>
                        <a:t>Variable</a:t>
                      </a:r>
                      <a:r>
                        <a:rPr lang="en-US" sz="2400" b="1" baseline="0" dirty="0">
                          <a:effectLst>
                            <a:outerShdw blurRad="38100" dist="38100" dir="2700000" algn="tl">
                              <a:srgbClr val="000000">
                                <a:alpha val="43137"/>
                              </a:srgbClr>
                            </a:outerShdw>
                          </a:effectLst>
                        </a:rPr>
                        <a:t> Name</a:t>
                      </a:r>
                      <a:endParaRPr lang="en-CA" sz="2400" b="1" dirty="0">
                        <a:effectLst>
                          <a:outerShdw blurRad="38100" dist="38100" dir="2700000" algn="tl">
                            <a:srgbClr val="000000">
                              <a:alpha val="43137"/>
                            </a:srgbClr>
                          </a:outerShdw>
                        </a:effectLst>
                      </a:endParaRPr>
                    </a:p>
                  </a:txBody>
                  <a:tcPr marL="121920" marR="121920" marT="60960" marB="60960"/>
                </a:tc>
                <a:extLst>
                  <a:ext uri="{0D108BD9-81ED-4DB2-BD59-A6C34878D82A}">
                    <a16:rowId xmlns:a16="http://schemas.microsoft.com/office/drawing/2014/main" val="10000"/>
                  </a:ext>
                </a:extLst>
              </a:tr>
              <a:tr h="609600">
                <a:tc>
                  <a:txBody>
                    <a:bodyPr/>
                    <a:lstStyle/>
                    <a:p>
                      <a:r>
                        <a:rPr lang="en-US" sz="2800" b="1" dirty="0">
                          <a:effectLst>
                            <a:outerShdw blurRad="38100" dist="38100" dir="2700000" algn="tl">
                              <a:srgbClr val="000000">
                                <a:alpha val="43137"/>
                              </a:srgbClr>
                            </a:outerShdw>
                          </a:effectLst>
                        </a:rPr>
                        <a:t>Number</a:t>
                      </a:r>
                      <a:r>
                        <a:rPr lang="en-US" sz="2800" b="1" baseline="0" dirty="0">
                          <a:effectLst>
                            <a:outerShdw blurRad="38100" dist="38100" dir="2700000" algn="tl">
                              <a:srgbClr val="000000">
                                <a:alpha val="43137"/>
                              </a:srgbClr>
                            </a:outerShdw>
                          </a:effectLst>
                        </a:rPr>
                        <a:t> of onion rings</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err="1">
                          <a:effectLst>
                            <a:outerShdw blurRad="38100" dist="38100" dir="2700000" algn="tl">
                              <a:srgbClr val="000000">
                                <a:alpha val="43137"/>
                              </a:srgbClr>
                            </a:outerShdw>
                          </a:effectLst>
                        </a:rPr>
                        <a:t>int</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err="1">
                          <a:effectLst>
                            <a:outerShdw blurRad="38100" dist="38100" dir="2700000" algn="tl">
                              <a:srgbClr val="000000">
                                <a:alpha val="43137"/>
                              </a:srgbClr>
                            </a:outerShdw>
                          </a:effectLst>
                        </a:rPr>
                        <a:t>numOnionRings</a:t>
                      </a:r>
                      <a:endParaRPr lang="en-CA" sz="2800" b="1" dirty="0">
                        <a:effectLst>
                          <a:outerShdw blurRad="38100" dist="38100" dir="2700000" algn="tl">
                            <a:srgbClr val="000000">
                              <a:alpha val="43137"/>
                            </a:srgbClr>
                          </a:outerShdw>
                        </a:effectLst>
                      </a:endParaRPr>
                    </a:p>
                  </a:txBody>
                  <a:tcPr marL="121920" marR="121920" marT="60960" marB="60960"/>
                </a:tc>
                <a:extLst>
                  <a:ext uri="{0D108BD9-81ED-4DB2-BD59-A6C34878D82A}">
                    <a16:rowId xmlns:a16="http://schemas.microsoft.com/office/drawing/2014/main" val="10001"/>
                  </a:ext>
                </a:extLst>
              </a:tr>
              <a:tr h="609600">
                <a:tc>
                  <a:txBody>
                    <a:bodyPr/>
                    <a:lstStyle/>
                    <a:p>
                      <a:r>
                        <a:rPr lang="en-US" sz="2800" b="1" dirty="0">
                          <a:effectLst>
                            <a:outerShdw blurRad="38100" dist="38100" dir="2700000" algn="tl">
                              <a:srgbClr val="000000">
                                <a:alpha val="43137"/>
                              </a:srgbClr>
                            </a:outerShdw>
                          </a:effectLst>
                        </a:rPr>
                        <a:t>Change owed</a:t>
                      </a:r>
                      <a:r>
                        <a:rPr lang="en-US" sz="2800" b="1" baseline="0" dirty="0">
                          <a:effectLst>
                            <a:outerShdw blurRad="38100" dist="38100" dir="2700000" algn="tl">
                              <a:srgbClr val="000000">
                                <a:alpha val="43137"/>
                              </a:srgbClr>
                            </a:outerShdw>
                          </a:effectLst>
                        </a:rPr>
                        <a:t> to customer</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a:effectLst>
                            <a:outerShdw blurRad="38100" dist="38100" dir="2700000" algn="tl">
                              <a:srgbClr val="000000">
                                <a:alpha val="43137"/>
                              </a:srgbClr>
                            </a:outerShdw>
                          </a:effectLst>
                        </a:rPr>
                        <a:t>double</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err="1">
                          <a:effectLst>
                            <a:outerShdw blurRad="38100" dist="38100" dir="2700000" algn="tl">
                              <a:srgbClr val="000000">
                                <a:alpha val="43137"/>
                              </a:srgbClr>
                            </a:outerShdw>
                          </a:effectLst>
                        </a:rPr>
                        <a:t>customerChange</a:t>
                      </a:r>
                      <a:endParaRPr lang="en-CA" sz="2800" b="1" dirty="0">
                        <a:effectLst>
                          <a:outerShdw blurRad="38100" dist="38100" dir="2700000" algn="tl">
                            <a:srgbClr val="000000">
                              <a:alpha val="43137"/>
                            </a:srgbClr>
                          </a:outerShdw>
                        </a:effectLst>
                      </a:endParaRPr>
                    </a:p>
                  </a:txBody>
                  <a:tcPr marL="121920" marR="121920" marT="60960" marB="60960"/>
                </a:tc>
                <a:extLst>
                  <a:ext uri="{0D108BD9-81ED-4DB2-BD59-A6C34878D82A}">
                    <a16:rowId xmlns:a16="http://schemas.microsoft.com/office/drawing/2014/main" val="10002"/>
                  </a:ext>
                </a:extLst>
              </a:tr>
              <a:tr h="609600">
                <a:tc>
                  <a:txBody>
                    <a:bodyPr/>
                    <a:lstStyle/>
                    <a:p>
                      <a:r>
                        <a:rPr lang="en-US" sz="2800" b="1" dirty="0">
                          <a:effectLst>
                            <a:outerShdw blurRad="38100" dist="38100" dir="2700000" algn="tl">
                              <a:srgbClr val="000000">
                                <a:alpha val="43137"/>
                              </a:srgbClr>
                            </a:outerShdw>
                          </a:effectLst>
                        </a:rPr>
                        <a:t>Temperature</a:t>
                      </a:r>
                      <a:r>
                        <a:rPr lang="en-US" sz="2800" b="1" baseline="0" dirty="0">
                          <a:effectLst>
                            <a:outerShdw blurRad="38100" dist="38100" dir="2700000" algn="tl">
                              <a:srgbClr val="000000">
                                <a:alpha val="43137"/>
                              </a:srgbClr>
                            </a:outerShdw>
                          </a:effectLst>
                        </a:rPr>
                        <a:t> of the fridge</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a:effectLst>
                            <a:outerShdw blurRad="38100" dist="38100" dir="2700000" algn="tl">
                              <a:srgbClr val="000000">
                                <a:alpha val="43137"/>
                              </a:srgbClr>
                            </a:outerShdw>
                          </a:effectLst>
                        </a:rPr>
                        <a:t>double</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err="1">
                          <a:effectLst>
                            <a:outerShdw blurRad="38100" dist="38100" dir="2700000" algn="tl">
                              <a:srgbClr val="000000">
                                <a:alpha val="43137"/>
                              </a:srgbClr>
                            </a:outerShdw>
                          </a:effectLst>
                        </a:rPr>
                        <a:t>fridgeTemp</a:t>
                      </a:r>
                      <a:endParaRPr lang="en-CA" sz="2800" b="1" dirty="0">
                        <a:effectLst>
                          <a:outerShdw blurRad="38100" dist="38100" dir="2700000" algn="tl">
                            <a:srgbClr val="000000">
                              <a:alpha val="43137"/>
                            </a:srgbClr>
                          </a:outerShdw>
                        </a:effectLst>
                      </a:endParaRPr>
                    </a:p>
                  </a:txBody>
                  <a:tcPr marL="121920" marR="121920" marT="60960" marB="60960"/>
                </a:tc>
                <a:extLst>
                  <a:ext uri="{0D108BD9-81ED-4DB2-BD59-A6C34878D82A}">
                    <a16:rowId xmlns:a16="http://schemas.microsoft.com/office/drawing/2014/main" val="10003"/>
                  </a:ext>
                </a:extLst>
              </a:tr>
              <a:tr h="609600">
                <a:tc>
                  <a:txBody>
                    <a:bodyPr/>
                    <a:lstStyle/>
                    <a:p>
                      <a:r>
                        <a:rPr lang="en-US" sz="2800" b="1" dirty="0">
                          <a:effectLst>
                            <a:outerShdw blurRad="38100" dist="38100" dir="2700000" algn="tl">
                              <a:srgbClr val="000000">
                                <a:alpha val="43137"/>
                              </a:srgbClr>
                            </a:outerShdw>
                          </a:effectLst>
                        </a:rPr>
                        <a:t>Name</a:t>
                      </a:r>
                      <a:r>
                        <a:rPr lang="en-US" sz="2800" b="1" baseline="0" dirty="0">
                          <a:effectLst>
                            <a:outerShdw blurRad="38100" dist="38100" dir="2700000" algn="tl">
                              <a:srgbClr val="000000">
                                <a:alpha val="43137"/>
                              </a:srgbClr>
                            </a:outerShdw>
                          </a:effectLst>
                        </a:rPr>
                        <a:t> of student</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a:effectLst>
                            <a:outerShdw blurRad="38100" dist="38100" dir="2700000" algn="tl">
                              <a:srgbClr val="000000">
                                <a:alpha val="43137"/>
                              </a:srgbClr>
                            </a:outerShdw>
                          </a:effectLst>
                        </a:rPr>
                        <a:t>String</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err="1">
                          <a:effectLst>
                            <a:outerShdw blurRad="38100" dist="38100" dir="2700000" algn="tl">
                              <a:srgbClr val="000000">
                                <a:alpha val="43137"/>
                              </a:srgbClr>
                            </a:outerShdw>
                          </a:effectLst>
                        </a:rPr>
                        <a:t>studentName</a:t>
                      </a:r>
                      <a:endParaRPr lang="en-CA" sz="2800" b="1" dirty="0">
                        <a:effectLst>
                          <a:outerShdw blurRad="38100" dist="38100" dir="2700000" algn="tl">
                            <a:srgbClr val="000000">
                              <a:alpha val="43137"/>
                            </a:srgbClr>
                          </a:outerShdw>
                        </a:effectLst>
                      </a:endParaRPr>
                    </a:p>
                  </a:txBody>
                  <a:tcPr marL="121920" marR="121920" marT="60960" marB="60960"/>
                </a:tc>
                <a:extLst>
                  <a:ext uri="{0D108BD9-81ED-4DB2-BD59-A6C34878D82A}">
                    <a16:rowId xmlns:a16="http://schemas.microsoft.com/office/drawing/2014/main" val="10004"/>
                  </a:ext>
                </a:extLst>
              </a:tr>
              <a:tr h="609600">
                <a:tc>
                  <a:txBody>
                    <a:bodyPr/>
                    <a:lstStyle/>
                    <a:p>
                      <a:r>
                        <a:rPr lang="en-US" sz="2800" b="1" dirty="0">
                          <a:effectLst>
                            <a:outerShdw blurRad="38100" dist="38100" dir="2700000" algn="tl">
                              <a:srgbClr val="000000">
                                <a:alpha val="43137"/>
                              </a:srgbClr>
                            </a:outerShdw>
                          </a:effectLst>
                        </a:rPr>
                        <a:t>Name of professor</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a:effectLst>
                            <a:outerShdw blurRad="38100" dist="38100" dir="2700000" algn="tl">
                              <a:srgbClr val="000000">
                                <a:alpha val="43137"/>
                              </a:srgbClr>
                            </a:outerShdw>
                          </a:effectLst>
                        </a:rPr>
                        <a:t>String</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err="1">
                          <a:effectLst>
                            <a:outerShdw blurRad="38100" dist="38100" dir="2700000" algn="tl">
                              <a:srgbClr val="000000">
                                <a:alpha val="43137"/>
                              </a:srgbClr>
                            </a:outerShdw>
                          </a:effectLst>
                        </a:rPr>
                        <a:t>profName</a:t>
                      </a:r>
                      <a:endParaRPr lang="en-CA" sz="2800" b="1" dirty="0">
                        <a:effectLst>
                          <a:outerShdw blurRad="38100" dist="38100" dir="2700000" algn="tl">
                            <a:srgbClr val="000000">
                              <a:alpha val="43137"/>
                            </a:srgbClr>
                          </a:outerShdw>
                        </a:effectLst>
                      </a:endParaRPr>
                    </a:p>
                  </a:txBody>
                  <a:tcPr marL="121920" marR="121920" marT="60960" marB="60960"/>
                </a:tc>
                <a:extLst>
                  <a:ext uri="{0D108BD9-81ED-4DB2-BD59-A6C34878D82A}">
                    <a16:rowId xmlns:a16="http://schemas.microsoft.com/office/drawing/2014/main" val="10005"/>
                  </a:ext>
                </a:extLst>
              </a:tr>
              <a:tr h="659027">
                <a:tc>
                  <a:txBody>
                    <a:bodyPr/>
                    <a:lstStyle/>
                    <a:p>
                      <a:r>
                        <a:rPr lang="en-US" sz="2800" b="1" dirty="0">
                          <a:effectLst>
                            <a:outerShdw blurRad="38100" dist="38100" dir="2700000" algn="tl">
                              <a:srgbClr val="000000">
                                <a:alpha val="43137"/>
                              </a:srgbClr>
                            </a:outerShdw>
                          </a:effectLst>
                        </a:rPr>
                        <a:t>Is the gate</a:t>
                      </a:r>
                      <a:r>
                        <a:rPr lang="en-US" sz="2800" b="1" baseline="0" dirty="0">
                          <a:effectLst>
                            <a:outerShdw blurRad="38100" dist="38100" dir="2700000" algn="tl">
                              <a:srgbClr val="000000">
                                <a:alpha val="43137"/>
                              </a:srgbClr>
                            </a:outerShdw>
                          </a:effectLst>
                        </a:rPr>
                        <a:t> open</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err="1">
                          <a:effectLst>
                            <a:outerShdw blurRad="38100" dist="38100" dir="2700000" algn="tl">
                              <a:srgbClr val="000000">
                                <a:alpha val="43137"/>
                              </a:srgbClr>
                            </a:outerShdw>
                          </a:effectLst>
                        </a:rPr>
                        <a:t>boolean</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err="1">
                          <a:effectLst>
                            <a:outerShdw blurRad="38100" dist="38100" dir="2700000" algn="tl">
                              <a:srgbClr val="000000">
                                <a:alpha val="43137"/>
                              </a:srgbClr>
                            </a:outerShdw>
                          </a:effectLst>
                        </a:rPr>
                        <a:t>gateOpen</a:t>
                      </a:r>
                      <a:endParaRPr lang="en-CA" sz="2800" b="1" dirty="0">
                        <a:effectLst>
                          <a:outerShdw blurRad="38100" dist="38100" dir="2700000" algn="tl">
                            <a:srgbClr val="000000">
                              <a:alpha val="43137"/>
                            </a:srgbClr>
                          </a:outerShdw>
                        </a:effectLst>
                      </a:endParaRPr>
                    </a:p>
                  </a:txBody>
                  <a:tcPr marL="121920" marR="121920" marT="60960" marB="60960"/>
                </a:tc>
                <a:extLst>
                  <a:ext uri="{0D108BD9-81ED-4DB2-BD59-A6C34878D82A}">
                    <a16:rowId xmlns:a16="http://schemas.microsoft.com/office/drawing/2014/main" val="10006"/>
                  </a:ext>
                </a:extLst>
              </a:tr>
              <a:tr h="626908">
                <a:tc>
                  <a:txBody>
                    <a:bodyPr/>
                    <a:lstStyle/>
                    <a:p>
                      <a:r>
                        <a:rPr lang="en-US" sz="2400" b="1" i="0" dirty="0">
                          <a:effectLst>
                            <a:outerShdw blurRad="38100" dist="38100" dir="2700000" algn="tl">
                              <a:srgbClr val="000000">
                                <a:alpha val="43137"/>
                              </a:srgbClr>
                            </a:outerShdw>
                          </a:effectLst>
                        </a:rPr>
                        <a:t>Percent of cell phone battery charge</a:t>
                      </a:r>
                      <a:endParaRPr lang="en-CA" sz="2400" b="1" i="0"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a:effectLst>
                            <a:outerShdw blurRad="38100" dist="38100" dir="2700000" algn="tl">
                              <a:srgbClr val="000000">
                                <a:alpha val="43137"/>
                              </a:srgbClr>
                            </a:outerShdw>
                          </a:effectLst>
                        </a:rPr>
                        <a:t>double</a:t>
                      </a:r>
                      <a:endParaRPr lang="en-CA" sz="2800" b="1" dirty="0">
                        <a:effectLst>
                          <a:outerShdw blurRad="38100" dist="38100" dir="2700000" algn="tl">
                            <a:srgbClr val="000000">
                              <a:alpha val="43137"/>
                            </a:srgbClr>
                          </a:outerShdw>
                        </a:effectLst>
                      </a:endParaRPr>
                    </a:p>
                  </a:txBody>
                  <a:tcPr marL="121920" marR="121920" marT="60960" marB="60960"/>
                </a:tc>
                <a:tc>
                  <a:txBody>
                    <a:bodyPr/>
                    <a:lstStyle/>
                    <a:p>
                      <a:pPr algn="ctr"/>
                      <a:r>
                        <a:rPr lang="en-US" sz="2800" b="1" dirty="0" err="1">
                          <a:effectLst>
                            <a:outerShdw blurRad="38100" dist="38100" dir="2700000" algn="tl">
                              <a:srgbClr val="000000">
                                <a:alpha val="43137"/>
                              </a:srgbClr>
                            </a:outerShdw>
                          </a:effectLst>
                        </a:rPr>
                        <a:t>cellPercentBattery</a:t>
                      </a:r>
                      <a:endParaRPr lang="en-CA" sz="2800" b="1" dirty="0">
                        <a:effectLst>
                          <a:outerShdw blurRad="38100" dist="38100" dir="2700000" algn="tl">
                            <a:srgbClr val="000000">
                              <a:alpha val="43137"/>
                            </a:srgbClr>
                          </a:outerShdw>
                        </a:effectLst>
                      </a:endParaRPr>
                    </a:p>
                  </a:txBody>
                  <a:tcPr marL="121920" marR="121920" marT="60960" marB="60960"/>
                </a:tc>
                <a:extLst>
                  <a:ext uri="{0D108BD9-81ED-4DB2-BD59-A6C34878D82A}">
                    <a16:rowId xmlns:a16="http://schemas.microsoft.com/office/drawing/2014/main" val="10007"/>
                  </a:ext>
                </a:extLst>
              </a:tr>
            </a:tbl>
          </a:graphicData>
        </a:graphic>
      </p:graphicFrame>
      <p:sp>
        <p:nvSpPr>
          <p:cNvPr id="6" name="Rectangle 5"/>
          <p:cNvSpPr/>
          <p:nvPr/>
        </p:nvSpPr>
        <p:spPr>
          <a:xfrm>
            <a:off x="5602156" y="1730355"/>
            <a:ext cx="5664629" cy="480053"/>
          </a:xfrm>
          <a:prstGeom prst="rect">
            <a:avLst/>
          </a:prstGeom>
          <a:solidFill>
            <a:srgbClr val="0066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6"/>
          <p:cNvSpPr/>
          <p:nvPr/>
        </p:nvSpPr>
        <p:spPr>
          <a:xfrm>
            <a:off x="5602156" y="2351886"/>
            <a:ext cx="5664629" cy="480053"/>
          </a:xfrm>
          <a:prstGeom prst="rect">
            <a:avLst/>
          </a:prstGeom>
          <a:solidFill>
            <a:srgbClr val="0066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8" name="Rectangle 7"/>
          <p:cNvSpPr/>
          <p:nvPr/>
        </p:nvSpPr>
        <p:spPr>
          <a:xfrm>
            <a:off x="5602156" y="2973417"/>
            <a:ext cx="5664629" cy="480053"/>
          </a:xfrm>
          <a:prstGeom prst="rect">
            <a:avLst/>
          </a:prstGeom>
          <a:solidFill>
            <a:srgbClr val="0066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9" name="Rectangle 8"/>
          <p:cNvSpPr/>
          <p:nvPr/>
        </p:nvSpPr>
        <p:spPr>
          <a:xfrm>
            <a:off x="5602156" y="3594948"/>
            <a:ext cx="5664629" cy="480053"/>
          </a:xfrm>
          <a:prstGeom prst="rect">
            <a:avLst/>
          </a:prstGeom>
          <a:solidFill>
            <a:srgbClr val="0066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0" name="Rectangle 9"/>
          <p:cNvSpPr/>
          <p:nvPr/>
        </p:nvSpPr>
        <p:spPr>
          <a:xfrm>
            <a:off x="5602156" y="4216479"/>
            <a:ext cx="5664629" cy="480053"/>
          </a:xfrm>
          <a:prstGeom prst="rect">
            <a:avLst/>
          </a:prstGeom>
          <a:solidFill>
            <a:srgbClr val="0066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Rectangle 10"/>
          <p:cNvSpPr/>
          <p:nvPr/>
        </p:nvSpPr>
        <p:spPr>
          <a:xfrm>
            <a:off x="5602156" y="4838010"/>
            <a:ext cx="5664629" cy="480053"/>
          </a:xfrm>
          <a:prstGeom prst="rect">
            <a:avLst/>
          </a:prstGeom>
          <a:solidFill>
            <a:srgbClr val="0066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2" name="Rectangle 11"/>
          <p:cNvSpPr/>
          <p:nvPr/>
        </p:nvSpPr>
        <p:spPr>
          <a:xfrm>
            <a:off x="5602156" y="5459542"/>
            <a:ext cx="5664629" cy="480053"/>
          </a:xfrm>
          <a:prstGeom prst="rect">
            <a:avLst/>
          </a:prstGeom>
          <a:solidFill>
            <a:srgbClr val="0066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 name="TextBox 2">
            <a:extLst>
              <a:ext uri="{FF2B5EF4-FFF2-40B4-BE49-F238E27FC236}">
                <a16:creationId xmlns:a16="http://schemas.microsoft.com/office/drawing/2014/main" id="{60066D9A-6FA9-91FE-5330-C5EC03E7EB54}"/>
              </a:ext>
            </a:extLst>
          </p:cNvPr>
          <p:cNvSpPr txBox="1"/>
          <p:nvPr/>
        </p:nvSpPr>
        <p:spPr>
          <a:xfrm>
            <a:off x="1213687" y="6081074"/>
            <a:ext cx="9764625" cy="707886"/>
          </a:xfrm>
          <a:prstGeom prst="rect">
            <a:avLst/>
          </a:prstGeom>
          <a:noFill/>
        </p:spPr>
        <p:txBody>
          <a:bodyPr wrap="square" rtlCol="0">
            <a:spAutoFit/>
          </a:bodyPr>
          <a:lstStyle/>
          <a:p>
            <a:pPr algn="ctr"/>
            <a:r>
              <a:rPr lang="en-US" sz="2000" b="1" dirty="0">
                <a:solidFill>
                  <a:schemeClr val="bg1"/>
                </a:solidFill>
                <a:effectLst>
                  <a:glow rad="101600">
                    <a:srgbClr val="FF00FF">
                      <a:alpha val="60000"/>
                    </a:srgbClr>
                  </a:glow>
                </a:effectLst>
                <a:latin typeface="Montserrat ExtraBold" panose="00000900000000000000" pitchFamily="2" charset="0"/>
              </a:rPr>
              <a:t>“The three hardest things in computer programming are off by one errors and naming things” ;-&gt;</a:t>
            </a:r>
            <a:endParaRPr lang="en-CA" sz="2000" b="1" dirty="0">
              <a:solidFill>
                <a:schemeClr val="bg1"/>
              </a:solidFill>
              <a:effectLst>
                <a:glow rad="101600">
                  <a:srgbClr val="FF00FF">
                    <a:alpha val="60000"/>
                  </a:srgbClr>
                </a:glow>
              </a:effectLst>
              <a:latin typeface="Montserrat ExtraBold" panose="00000900000000000000" pitchFamily="2" charset="0"/>
            </a:endParaRPr>
          </a:p>
        </p:txBody>
      </p:sp>
    </p:spTree>
    <p:extLst>
      <p:ext uri="{BB962C8B-B14F-4D97-AF65-F5344CB8AC3E}">
        <p14:creationId xmlns:p14="http://schemas.microsoft.com/office/powerpoint/2010/main" val="152008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7"/>
                                        </p:tgtEl>
                                      </p:cBhvr>
                                    </p:animEffect>
                                    <p:anim calcmode="lin" valueType="num">
                                      <p:cBhvr>
                                        <p:cTn id="14" dur="1000"/>
                                        <p:tgtEl>
                                          <p:spTgt spid="7"/>
                                        </p:tgtEl>
                                        <p:attrNameLst>
                                          <p:attrName>ppt_x</p:attrName>
                                        </p:attrNameLst>
                                      </p:cBhvr>
                                      <p:tavLst>
                                        <p:tav tm="0">
                                          <p:val>
                                            <p:strVal val="ppt_x"/>
                                          </p:val>
                                        </p:tav>
                                        <p:tav tm="100000">
                                          <p:val>
                                            <p:strVal val="ppt_x"/>
                                          </p:val>
                                        </p:tav>
                                      </p:tavLst>
                                    </p:anim>
                                    <p:anim calcmode="lin" valueType="num">
                                      <p:cBhvr>
                                        <p:cTn id="15" dur="1000"/>
                                        <p:tgtEl>
                                          <p:spTgt spid="7"/>
                                        </p:tgtEl>
                                        <p:attrNameLst>
                                          <p:attrName>ppt_y</p:attrName>
                                        </p:attrNameLst>
                                      </p:cBhvr>
                                      <p:tavLst>
                                        <p:tav tm="0">
                                          <p:val>
                                            <p:strVal val="ppt_y"/>
                                          </p:val>
                                        </p:tav>
                                        <p:tav tm="100000">
                                          <p:val>
                                            <p:strVal val="ppt_y+.1"/>
                                          </p:val>
                                        </p:tav>
                                      </p:tavLst>
                                    </p:anim>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8"/>
                                        </p:tgtEl>
                                      </p:cBhvr>
                                    </p:animEffect>
                                    <p:anim calcmode="lin" valueType="num">
                                      <p:cBhvr>
                                        <p:cTn id="21" dur="1000"/>
                                        <p:tgtEl>
                                          <p:spTgt spid="8"/>
                                        </p:tgtEl>
                                        <p:attrNameLst>
                                          <p:attrName>ppt_x</p:attrName>
                                        </p:attrNameLst>
                                      </p:cBhvr>
                                      <p:tavLst>
                                        <p:tav tm="0">
                                          <p:val>
                                            <p:strVal val="ppt_x"/>
                                          </p:val>
                                        </p:tav>
                                        <p:tav tm="100000">
                                          <p:val>
                                            <p:strVal val="ppt_x"/>
                                          </p:val>
                                        </p:tav>
                                      </p:tavLst>
                                    </p:anim>
                                    <p:anim calcmode="lin" valueType="num">
                                      <p:cBhvr>
                                        <p:cTn id="22" dur="1000"/>
                                        <p:tgtEl>
                                          <p:spTgt spid="8"/>
                                        </p:tgtEl>
                                        <p:attrNameLst>
                                          <p:attrName>ppt_y</p:attrName>
                                        </p:attrNameLst>
                                      </p:cBhvr>
                                      <p:tavLst>
                                        <p:tav tm="0">
                                          <p:val>
                                            <p:strVal val="ppt_y"/>
                                          </p:val>
                                        </p:tav>
                                        <p:tav tm="100000">
                                          <p:val>
                                            <p:strVal val="ppt_y+.1"/>
                                          </p:val>
                                        </p:tav>
                                      </p:tavLst>
                                    </p:anim>
                                    <p:set>
                                      <p:cBhvr>
                                        <p:cTn id="23" dur="1" fill="hold">
                                          <p:stCondLst>
                                            <p:cond delay="9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9"/>
                                        </p:tgtEl>
                                      </p:cBhvr>
                                    </p:animEffect>
                                    <p:anim calcmode="lin" valueType="num">
                                      <p:cBhvr>
                                        <p:cTn id="28" dur="1000"/>
                                        <p:tgtEl>
                                          <p:spTgt spid="9"/>
                                        </p:tgtEl>
                                        <p:attrNameLst>
                                          <p:attrName>ppt_x</p:attrName>
                                        </p:attrNameLst>
                                      </p:cBhvr>
                                      <p:tavLst>
                                        <p:tav tm="0">
                                          <p:val>
                                            <p:strVal val="ppt_x"/>
                                          </p:val>
                                        </p:tav>
                                        <p:tav tm="100000">
                                          <p:val>
                                            <p:strVal val="ppt_x"/>
                                          </p:val>
                                        </p:tav>
                                      </p:tavLst>
                                    </p:anim>
                                    <p:anim calcmode="lin" valueType="num">
                                      <p:cBhvr>
                                        <p:cTn id="29" dur="1000"/>
                                        <p:tgtEl>
                                          <p:spTgt spid="9"/>
                                        </p:tgtEl>
                                        <p:attrNameLst>
                                          <p:attrName>ppt_y</p:attrName>
                                        </p:attrNameLst>
                                      </p:cBhvr>
                                      <p:tavLst>
                                        <p:tav tm="0">
                                          <p:val>
                                            <p:strVal val="ppt_y"/>
                                          </p:val>
                                        </p:tav>
                                        <p:tav tm="100000">
                                          <p:val>
                                            <p:strVal val="ppt_y+.1"/>
                                          </p:val>
                                        </p:tav>
                                      </p:tavLst>
                                    </p:anim>
                                    <p:set>
                                      <p:cBhvr>
                                        <p:cTn id="30" dur="1" fill="hold">
                                          <p:stCondLst>
                                            <p:cond delay="999"/>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0" nodeType="clickEffect">
                                  <p:stCondLst>
                                    <p:cond delay="0"/>
                                  </p:stCondLst>
                                  <p:childTnLst>
                                    <p:animEffect transition="out" filter="fade">
                                      <p:cBhvr>
                                        <p:cTn id="34" dur="1000"/>
                                        <p:tgtEl>
                                          <p:spTgt spid="10"/>
                                        </p:tgtEl>
                                      </p:cBhvr>
                                    </p:animEffect>
                                    <p:anim calcmode="lin" valueType="num">
                                      <p:cBhvr>
                                        <p:cTn id="35" dur="1000"/>
                                        <p:tgtEl>
                                          <p:spTgt spid="10"/>
                                        </p:tgtEl>
                                        <p:attrNameLst>
                                          <p:attrName>ppt_x</p:attrName>
                                        </p:attrNameLst>
                                      </p:cBhvr>
                                      <p:tavLst>
                                        <p:tav tm="0">
                                          <p:val>
                                            <p:strVal val="ppt_x"/>
                                          </p:val>
                                        </p:tav>
                                        <p:tav tm="100000">
                                          <p:val>
                                            <p:strVal val="ppt_x"/>
                                          </p:val>
                                        </p:tav>
                                      </p:tavLst>
                                    </p:anim>
                                    <p:anim calcmode="lin" valueType="num">
                                      <p:cBhvr>
                                        <p:cTn id="36" dur="1000"/>
                                        <p:tgtEl>
                                          <p:spTgt spid="10"/>
                                        </p:tgtEl>
                                        <p:attrNameLst>
                                          <p:attrName>ppt_y</p:attrName>
                                        </p:attrNameLst>
                                      </p:cBhvr>
                                      <p:tavLst>
                                        <p:tav tm="0">
                                          <p:val>
                                            <p:strVal val="ppt_y"/>
                                          </p:val>
                                        </p:tav>
                                        <p:tav tm="100000">
                                          <p:val>
                                            <p:strVal val="ppt_y+.1"/>
                                          </p:val>
                                        </p:tav>
                                      </p:tavLst>
                                    </p:anim>
                                    <p:set>
                                      <p:cBhvr>
                                        <p:cTn id="37" dur="1" fill="hold">
                                          <p:stCondLst>
                                            <p:cond delay="9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0" nodeType="clickEffect">
                                  <p:stCondLst>
                                    <p:cond delay="0"/>
                                  </p:stCondLst>
                                  <p:childTnLst>
                                    <p:animEffect transition="out" filter="fade">
                                      <p:cBhvr>
                                        <p:cTn id="41" dur="1000"/>
                                        <p:tgtEl>
                                          <p:spTgt spid="11"/>
                                        </p:tgtEl>
                                      </p:cBhvr>
                                    </p:animEffect>
                                    <p:anim calcmode="lin" valueType="num">
                                      <p:cBhvr>
                                        <p:cTn id="42" dur="1000"/>
                                        <p:tgtEl>
                                          <p:spTgt spid="11"/>
                                        </p:tgtEl>
                                        <p:attrNameLst>
                                          <p:attrName>ppt_x</p:attrName>
                                        </p:attrNameLst>
                                      </p:cBhvr>
                                      <p:tavLst>
                                        <p:tav tm="0">
                                          <p:val>
                                            <p:strVal val="ppt_x"/>
                                          </p:val>
                                        </p:tav>
                                        <p:tav tm="100000">
                                          <p:val>
                                            <p:strVal val="ppt_x"/>
                                          </p:val>
                                        </p:tav>
                                      </p:tavLst>
                                    </p:anim>
                                    <p:anim calcmode="lin" valueType="num">
                                      <p:cBhvr>
                                        <p:cTn id="43" dur="1000"/>
                                        <p:tgtEl>
                                          <p:spTgt spid="11"/>
                                        </p:tgtEl>
                                        <p:attrNameLst>
                                          <p:attrName>ppt_y</p:attrName>
                                        </p:attrNameLst>
                                      </p:cBhvr>
                                      <p:tavLst>
                                        <p:tav tm="0">
                                          <p:val>
                                            <p:strVal val="ppt_y"/>
                                          </p:val>
                                        </p:tav>
                                        <p:tav tm="100000">
                                          <p:val>
                                            <p:strVal val="ppt_y+.1"/>
                                          </p:val>
                                        </p:tav>
                                      </p:tavLst>
                                    </p:anim>
                                    <p:set>
                                      <p:cBhvr>
                                        <p:cTn id="44" dur="1" fill="hold">
                                          <p:stCondLst>
                                            <p:cond delay="9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xit" presetSubtype="0" fill="hold" grpId="0" nodeType="clickEffect">
                                  <p:stCondLst>
                                    <p:cond delay="0"/>
                                  </p:stCondLst>
                                  <p:childTnLst>
                                    <p:animEffect transition="out" filter="fade">
                                      <p:cBhvr>
                                        <p:cTn id="48" dur="1000"/>
                                        <p:tgtEl>
                                          <p:spTgt spid="12"/>
                                        </p:tgtEl>
                                      </p:cBhvr>
                                    </p:animEffect>
                                    <p:anim calcmode="lin" valueType="num">
                                      <p:cBhvr>
                                        <p:cTn id="49" dur="1000"/>
                                        <p:tgtEl>
                                          <p:spTgt spid="12"/>
                                        </p:tgtEl>
                                        <p:attrNameLst>
                                          <p:attrName>ppt_x</p:attrName>
                                        </p:attrNameLst>
                                      </p:cBhvr>
                                      <p:tavLst>
                                        <p:tav tm="0">
                                          <p:val>
                                            <p:strVal val="ppt_x"/>
                                          </p:val>
                                        </p:tav>
                                        <p:tav tm="100000">
                                          <p:val>
                                            <p:strVal val="ppt_x"/>
                                          </p:val>
                                        </p:tav>
                                      </p:tavLst>
                                    </p:anim>
                                    <p:anim calcmode="lin" valueType="num">
                                      <p:cBhvr>
                                        <p:cTn id="50" dur="1000"/>
                                        <p:tgtEl>
                                          <p:spTgt spid="12"/>
                                        </p:tgtEl>
                                        <p:attrNameLst>
                                          <p:attrName>ppt_y</p:attrName>
                                        </p:attrNameLst>
                                      </p:cBhvr>
                                      <p:tavLst>
                                        <p:tav tm="0">
                                          <p:val>
                                            <p:strVal val="ppt_y"/>
                                          </p:val>
                                        </p:tav>
                                        <p:tav tm="100000">
                                          <p:val>
                                            <p:strVal val="ppt_y+.1"/>
                                          </p:val>
                                        </p:tav>
                                      </p:tavLst>
                                    </p:anim>
                                    <p:set>
                                      <p:cBhvr>
                                        <p:cTn id="51"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FEF955-92F6-E6A1-CBCD-F9732F8B0367}"/>
              </a:ext>
            </a:extLst>
          </p:cNvPr>
          <p:cNvSpPr txBox="1"/>
          <p:nvPr/>
        </p:nvSpPr>
        <p:spPr>
          <a:xfrm>
            <a:off x="3792949" y="2083722"/>
            <a:ext cx="4124847" cy="369332"/>
          </a:xfrm>
          <a:prstGeom prst="rect">
            <a:avLst/>
          </a:prstGeom>
          <a:noFill/>
        </p:spPr>
        <p:txBody>
          <a:bodyPr wrap="none" rtlCol="0">
            <a:spAutoFit/>
          </a:bodyPr>
          <a:lstStyle/>
          <a:p>
            <a:r>
              <a:rPr lang="en-US" b="1" dirty="0">
                <a:solidFill>
                  <a:schemeClr val="bg1"/>
                </a:solidFill>
                <a:latin typeface="Montserrat ExtraBold" panose="00000900000000000000" pitchFamily="2" charset="0"/>
              </a:rPr>
              <a:t>Yourturn3: Part B, Part C, Part D</a:t>
            </a:r>
            <a:endParaRPr lang="en-CA" b="1" dirty="0">
              <a:solidFill>
                <a:schemeClr val="bg1"/>
              </a:solidFill>
              <a:latin typeface="Montserrat ExtraBold" panose="00000900000000000000" pitchFamily="2" charset="0"/>
            </a:endParaRPr>
          </a:p>
        </p:txBody>
      </p:sp>
    </p:spTree>
    <p:extLst>
      <p:ext uri="{BB962C8B-B14F-4D97-AF65-F5344CB8AC3E}">
        <p14:creationId xmlns:p14="http://schemas.microsoft.com/office/powerpoint/2010/main" val="1518657443"/>
      </p:ext>
    </p:extLst>
  </p:cSld>
  <p:clrMapOvr>
    <a:masterClrMapping/>
  </p:clrMapOvr>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19FF"/>
      </a:hlink>
      <a:folHlink>
        <a:srgbClr val="FE19FF"/>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sz="1800" b="1" dirty="0" smtClean="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97C022B717B146BA0446DF4C6D9077" ma:contentTypeVersion="7" ma:contentTypeDescription="Create a new document." ma:contentTypeScope="" ma:versionID="6018ffc4325011bc5a0a064439434dee">
  <xsd:schema xmlns:xsd="http://www.w3.org/2001/XMLSchema" xmlns:xs="http://www.w3.org/2001/XMLSchema" xmlns:p="http://schemas.microsoft.com/office/2006/metadata/properties" xmlns:ns2="6da562d3-036b-4d9a-a9c9-43c62c07c12f" targetNamespace="http://schemas.microsoft.com/office/2006/metadata/properties" ma:root="true" ma:fieldsID="c6a6d2cbf9bea8cf9c9890f6e3c8677c" ns2:_="">
    <xsd:import namespace="6da562d3-036b-4d9a-a9c9-43c62c07c1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a562d3-036b-4d9a-a9c9-43c62c07c1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085750-4692-4378-A5D8-63D75048E99C}">
  <ds:schemaRefs>
    <ds:schemaRef ds:uri="6da562d3-036b-4d9a-a9c9-43c62c07c1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668C2F-C562-4F7F-866F-B57DD42DD344}">
  <ds:schemaRefs>
    <ds:schemaRef ds:uri="http://schemas.microsoft.com/sharepoint/v3/contenttype/forms"/>
  </ds:schemaRefs>
</ds:datastoreItem>
</file>

<file path=customXml/itemProps3.xml><?xml version="1.0" encoding="utf-8"?>
<ds:datastoreItem xmlns:ds="http://schemas.openxmlformats.org/officeDocument/2006/customXml" ds:itemID="{622D7A9F-2594-41C8-8966-CF9CEE3698BC}">
  <ds:schemaRefs>
    <ds:schemaRef ds:uri="http://www.w3.org/XML/1998/namespace"/>
    <ds:schemaRef ds:uri="http://schemas.openxmlformats.org/package/2006/metadata/core-properties"/>
    <ds:schemaRef ds:uri="http://purl.org/dc/dcmitype/"/>
    <ds:schemaRef ds:uri="6da562d3-036b-4d9a-a9c9-43c62c07c12f"/>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95738</TotalTime>
  <Words>6147</Words>
  <Application>Microsoft Office PowerPoint</Application>
  <PresentationFormat>Widescreen</PresentationFormat>
  <Paragraphs>808</Paragraphs>
  <Slides>94</Slides>
  <Notes>37</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94</vt:i4>
      </vt:variant>
    </vt:vector>
  </HeadingPairs>
  <TitlesOfParts>
    <vt:vector size="105" baseType="lpstr">
      <vt:lpstr>Montserrat ExtraBold</vt:lpstr>
      <vt:lpstr>Bradley Hand ITC</vt:lpstr>
      <vt:lpstr>Mistral</vt:lpstr>
      <vt:lpstr>Arial</vt:lpstr>
      <vt:lpstr>Calibri</vt:lpstr>
      <vt:lpstr>Verdana</vt:lpstr>
      <vt:lpstr>Wingdings</vt:lpstr>
      <vt:lpstr>Brush Script MT</vt:lpstr>
      <vt:lpstr>Times New Roman</vt:lpstr>
      <vt:lpstr>Metropolis-Light</vt:lpstr>
      <vt:lpstr>1_Office Theme</vt:lpstr>
      <vt:lpstr>Start Recording!</vt:lpstr>
      <vt:lpstr>Welcome to OOP-2- Java!</vt:lpstr>
      <vt:lpstr>PowerPoint Presentation</vt:lpstr>
      <vt:lpstr>Professors</vt:lpstr>
      <vt:lpstr>Start of Week 1</vt:lpstr>
      <vt:lpstr>About the course</vt:lpstr>
      <vt:lpstr>PowerPoint Presentation</vt:lpstr>
      <vt:lpstr>Important!  Please Note</vt:lpstr>
      <vt:lpstr>PROG23863 Object-Oriented Programming – Java Course Outline</vt:lpstr>
      <vt:lpstr>PowerPoint Presentation</vt:lpstr>
      <vt:lpstr>PowerPoint Presentation</vt:lpstr>
      <vt:lpstr>Week 1 – Getting up to speed with Java</vt:lpstr>
      <vt:lpstr>Installing the JDK</vt:lpstr>
      <vt:lpstr>Installing VSCode if you don’t already have it Updating VSCode if you do! Loading Week-01 Code</vt:lpstr>
      <vt:lpstr>Installing VS Code</vt:lpstr>
      <vt:lpstr>Installing VSCode</vt:lpstr>
      <vt:lpstr>If you don’t already have a JDK Installed, you may see this….</vt:lpstr>
      <vt:lpstr>PowerPoint Presentation</vt:lpstr>
      <vt:lpstr>Installing VSCode</vt:lpstr>
      <vt:lpstr>Download the course code</vt:lpstr>
      <vt:lpstr>Download the course code</vt:lpstr>
      <vt:lpstr>OK, we have an IDE Where do we start ???</vt:lpstr>
      <vt:lpstr>Writing our First Java Program!</vt:lpstr>
      <vt:lpstr>A little friendly advice…</vt:lpstr>
      <vt:lpstr>PowerPoint Presentation</vt:lpstr>
      <vt:lpstr>Object-Oriented Programming in Java</vt:lpstr>
      <vt:lpstr>There are 3 kinds of programming languages</vt:lpstr>
      <vt:lpstr>Fully Scripted Languages</vt:lpstr>
      <vt:lpstr>Fully Compiled Languages</vt:lpstr>
      <vt:lpstr>High Development Costs of fully compiled languages!</vt:lpstr>
      <vt:lpstr>PowerPoint Presentation</vt:lpstr>
      <vt:lpstr>Java Costs are Lower!</vt:lpstr>
      <vt:lpstr>BTW…Where did the Compiler and the JVM come from?</vt:lpstr>
      <vt:lpstr>By the way, Python costs are also low</vt:lpstr>
      <vt:lpstr>C++ vs Python vs Java</vt:lpstr>
      <vt:lpstr>Hello World!</vt:lpstr>
      <vt:lpstr>Python vs Java</vt:lpstr>
      <vt:lpstr>Python Syntax vs Java Syntax</vt:lpstr>
      <vt:lpstr>Let’s zoom in...</vt:lpstr>
      <vt:lpstr>Hello World, Bytecode Style! And…Introducing the debugger</vt:lpstr>
      <vt:lpstr>Introducing the DEBUGGER! </vt:lpstr>
      <vt:lpstr>Let’s look at our code</vt:lpstr>
      <vt:lpstr>A Handy Guide to ;</vt:lpstr>
      <vt:lpstr>Let’s Review:  Who am I?</vt:lpstr>
      <vt:lpstr>Who am I?</vt:lpstr>
      <vt:lpstr>Who Am I?</vt:lpstr>
      <vt:lpstr>Who Am I?</vt:lpstr>
      <vt:lpstr>Who Am I?</vt:lpstr>
      <vt:lpstr>PowerPoint Presentation</vt:lpstr>
      <vt:lpstr>Why Bother?</vt:lpstr>
      <vt:lpstr>The JVM memory footprint</vt:lpstr>
      <vt:lpstr>The Class Loader and the method section</vt:lpstr>
      <vt:lpstr>Rules of the JVM</vt:lpstr>
      <vt:lpstr>PowerPoint Presentation</vt:lpstr>
      <vt:lpstr>Good News!!!</vt:lpstr>
      <vt:lpstr>Bad News!!!</vt:lpstr>
      <vt:lpstr>Before we do the next demo… we have to make a small change</vt:lpstr>
      <vt:lpstr>Variables</vt:lpstr>
      <vt:lpstr>Did you notice that…</vt:lpstr>
      <vt:lpstr>Viewing the Console instead of the terminal</vt:lpstr>
      <vt:lpstr>Pro Tip:</vt:lpstr>
      <vt:lpstr>Variables</vt:lpstr>
      <vt:lpstr>Variables</vt:lpstr>
      <vt:lpstr>Variables</vt:lpstr>
      <vt:lpstr>Primitive Variables</vt:lpstr>
      <vt:lpstr>Anatomy of a variable declaration</vt:lpstr>
      <vt:lpstr>Review: Variables</vt:lpstr>
      <vt:lpstr>Rules of the JVM</vt:lpstr>
      <vt:lpstr>Statically typed vs Dynamically Typed </vt:lpstr>
      <vt:lpstr>PowerPoint Presentation</vt:lpstr>
      <vt:lpstr>It’s time to play…</vt:lpstr>
      <vt:lpstr>What is wrong with this code?</vt:lpstr>
      <vt:lpstr>Let’s Fix it!</vt:lpstr>
      <vt:lpstr>What is wrong with this code?</vt:lpstr>
      <vt:lpstr>Let’s fix it…</vt:lpstr>
      <vt:lpstr>What is wrong with this code?</vt:lpstr>
      <vt:lpstr>Let’s fix it!</vt:lpstr>
      <vt:lpstr>What is wrong with this code?</vt:lpstr>
      <vt:lpstr>Let’s fix it!</vt:lpstr>
      <vt:lpstr>Review:  Tell me something about variables</vt:lpstr>
      <vt:lpstr>Review:  Tell me something about variables</vt:lpstr>
      <vt:lpstr>Hmmm…Strings and stuff</vt:lpstr>
      <vt:lpstr>StringStuff</vt:lpstr>
      <vt:lpstr>Concatenation</vt:lpstr>
      <vt:lpstr>Strings vs int vs double</vt:lpstr>
      <vt:lpstr>PowerPoint Presentation</vt:lpstr>
      <vt:lpstr>Quick Review</vt:lpstr>
      <vt:lpstr>Some Facts about Variables</vt:lpstr>
      <vt:lpstr>A Common Mistake that beginners make...</vt:lpstr>
      <vt:lpstr>PowerPoint Presentation</vt:lpstr>
      <vt:lpstr>Software Lifespan</vt:lpstr>
      <vt:lpstr>Times have changed</vt:lpstr>
      <vt:lpstr>Naming Variables and Stuff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Smith</dc:creator>
  <cp:lastModifiedBy>Rich Smith</cp:lastModifiedBy>
  <cp:revision>263</cp:revision>
  <cp:lastPrinted>2022-10-25T16:19:24Z</cp:lastPrinted>
  <dcterms:created xsi:type="dcterms:W3CDTF">2021-03-09T13:58:10Z</dcterms:created>
  <dcterms:modified xsi:type="dcterms:W3CDTF">2024-01-03T13:49:46Z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0x0101006F97C022B717B146BA0446DF4C6D9077</vt:lpwstr>
  </property>
</Properties>
</file>